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83" r:id="rId4"/>
  </p:sldMasterIdLst>
  <p:notesMasterIdLst>
    <p:notesMasterId r:id="rId38"/>
  </p:notesMasterIdLst>
  <p:handoutMasterIdLst>
    <p:handoutMasterId r:id="rId39"/>
  </p:handoutMasterIdLst>
  <p:sldIdLst>
    <p:sldId id="504" r:id="rId5"/>
    <p:sldId id="514" r:id="rId6"/>
    <p:sldId id="509" r:id="rId7"/>
    <p:sldId id="351" r:id="rId8"/>
    <p:sldId id="352" r:id="rId9"/>
    <p:sldId id="333" r:id="rId10"/>
    <p:sldId id="331" r:id="rId11"/>
    <p:sldId id="361" r:id="rId12"/>
    <p:sldId id="512" r:id="rId13"/>
    <p:sldId id="334" r:id="rId14"/>
    <p:sldId id="507" r:id="rId15"/>
    <p:sldId id="513" r:id="rId16"/>
    <p:sldId id="349" r:id="rId17"/>
    <p:sldId id="360" r:id="rId18"/>
    <p:sldId id="348" r:id="rId19"/>
    <p:sldId id="362" r:id="rId20"/>
    <p:sldId id="340" r:id="rId21"/>
    <p:sldId id="341" r:id="rId22"/>
    <p:sldId id="344" r:id="rId23"/>
    <p:sldId id="355" r:id="rId24"/>
    <p:sldId id="365" r:id="rId25"/>
    <p:sldId id="516" r:id="rId26"/>
    <p:sldId id="346" r:id="rId27"/>
    <p:sldId id="345" r:id="rId28"/>
    <p:sldId id="511" r:id="rId29"/>
    <p:sldId id="366" r:id="rId30"/>
    <p:sldId id="515" r:id="rId31"/>
    <p:sldId id="363" r:id="rId32"/>
    <p:sldId id="364" r:id="rId33"/>
    <p:sldId id="508" r:id="rId34"/>
    <p:sldId id="506" r:id="rId35"/>
    <p:sldId id="320" r:id="rId36"/>
    <p:sldId id="510" r:id="rId3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3E3416-FA04-957D-15E1-16A5CA630B82}" name="Harris, Julie (CDC/GHC/DGHP)" initials="HJ(" userId="S::ggt5@cdc.gov::f314a2f1-d216-401e-99c8-e30988af447c" providerId="AD"/>
  <p188:author id="{7B023D38-FFBC-E2C2-D214-7162B76BE166}" name="Quick, Linda (CDC/GHC/DGHP)" initials="Q(" userId="S::maq2@cdc.gov::0d533c83-808d-433f-96e1-46f2a324ca7d" providerId="AD"/>
  <p188:author id="{9DE8255C-0C61-67E0-2C07-B0226780954B}" name="Dicker, Richard C. (CDC/GHC/OD) (CTR)" initials="DRC((" userId="S::rcd1@cdc.gov::f8501ca0-eb9d-456d-ad4b-eecd461a8d99" providerId="AD"/>
  <p188:author id="{35CA6E6A-2BDC-3AEC-A8DA-274ECF148F5A}" name="Shadomy, Sean (CDC/DDID/NCEZID/OD)" initials="S(" userId="S::auf4@cdc.gov::2dd13278-842f-4b96-b887-4692c6b7720f" providerId="AD"/>
  <p188:author id="{1CF7526C-0DED-8804-2F61-9E4214E4DB27}" name="Schermerhorn, Jordan (CDC/GHC/DGHP) (CTR)" initials="SJ((" userId="S::xuc4@cdc.gov::34a87e79-620a-4f25-b665-dbb4ca52bca8" providerId="AD"/>
  <p188:author id="{677E6A8E-C9A6-07BD-E1D8-448ECDAFF898}" name="Gallagher, Darby (CDC/GHC/DGHP)" initials="DG" userId="S::zss9@cdc.gov::a845a694-00ae-430c-a73d-6baae6728f31" providerId="AD"/>
  <p188:author id="{D71DB8A5-77F4-3016-5A88-EDAC4D4F1636}" name="Yard, Ellen E. (CDC/DDPHSIS/CGH/DGHP)" initials="YEE(" userId="S::IGF8@cdc.gov::19c9ef13-1d29-41fa-9fd7-59de21a7a375" providerId="AD"/>
  <p188:author id="{B692A5F4-97DE-BB51-F96B-B9FECA0E4692}" name="Guerra, Marta (CDC/GHC/DGHP)" initials="GM("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53A"/>
    <a:srgbClr val="87E187"/>
    <a:srgbClr val="66FF66"/>
    <a:srgbClr val="005808"/>
    <a:srgbClr val="00820C"/>
    <a:srgbClr val="CC0000"/>
    <a:srgbClr val="99CCFF"/>
    <a:srgbClr val="FFCCCC"/>
    <a:srgbClr val="FF5050"/>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18" autoAdjust="0"/>
    <p:restoredTop sz="86131" autoAdjust="0"/>
  </p:normalViewPr>
  <p:slideViewPr>
    <p:cSldViewPr snapToGrid="0">
      <p:cViewPr varScale="1">
        <p:scale>
          <a:sx n="60" d="100"/>
          <a:sy n="60" d="100"/>
        </p:scale>
        <p:origin x="908" y="56"/>
      </p:cViewPr>
      <p:guideLst>
        <p:guide orient="horz" pos="816"/>
        <p:guide pos="1280"/>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688590396788601"/>
          <c:y val="0.24109220218440436"/>
          <c:w val="0.82333088878595995"/>
          <c:h val="0.52675377190754369"/>
        </c:manualLayout>
      </c:layout>
      <c:barChart>
        <c:barDir val="col"/>
        <c:grouping val="stacked"/>
        <c:varyColors val="0"/>
        <c:ser>
          <c:idx val="0"/>
          <c:order val="0"/>
          <c:tx>
            <c:strRef>
              <c:f>Sheet1!$B$1</c:f>
              <c:strCache>
                <c:ptCount val="1"/>
                <c:pt idx="0">
                  <c:v>Serie 1</c:v>
                </c:pt>
              </c:strCache>
            </c:strRef>
          </c:tx>
          <c:spPr>
            <a:solidFill>
              <a:srgbClr val="00953A"/>
            </a:solidFill>
            <a:ln>
              <a:noFill/>
            </a:ln>
            <a:effectLst/>
          </c:spPr>
          <c:invertIfNegative val="0"/>
          <c:cat>
            <c:numRef>
              <c:f>Sheet1!$A$2:$A$12</c:f>
              <c:numCache>
                <c:formatCode>General</c:formatCode>
                <c:ptCount val="11"/>
                <c:pt idx="0">
                  <c:v>1</c:v>
                </c:pt>
                <c:pt idx="1">
                  <c:v>2</c:v>
                </c:pt>
                <c:pt idx="2">
                  <c:v>3</c:v>
                </c:pt>
                <c:pt idx="3">
                  <c:v>4</c:v>
                </c:pt>
                <c:pt idx="4">
                  <c:v>5</c:v>
                </c:pt>
                <c:pt idx="5">
                  <c:v>6</c:v>
                </c:pt>
                <c:pt idx="6">
                  <c:v>7</c:v>
                </c:pt>
                <c:pt idx="7">
                  <c:v>8</c:v>
                </c:pt>
                <c:pt idx="8">
                  <c:v>9</c:v>
                </c:pt>
                <c:pt idx="9">
                  <c:v>10</c:v>
                </c:pt>
                <c:pt idx="10">
                  <c:v>11</c:v>
                </c:pt>
              </c:numCache>
            </c:numRef>
          </c:cat>
          <c:val>
            <c:numRef>
              <c:f>Sheet1!$B$2:$B$12</c:f>
              <c:numCache>
                <c:formatCode>General</c:formatCode>
                <c:ptCount val="11"/>
                <c:pt idx="0">
                  <c:v>1</c:v>
                </c:pt>
                <c:pt idx="1">
                  <c:v>0</c:v>
                </c:pt>
                <c:pt idx="2">
                  <c:v>1</c:v>
                </c:pt>
                <c:pt idx="3">
                  <c:v>0</c:v>
                </c:pt>
                <c:pt idx="4">
                  <c:v>1</c:v>
                </c:pt>
                <c:pt idx="5">
                  <c:v>0</c:v>
                </c:pt>
                <c:pt idx="6">
                  <c:v>1</c:v>
                </c:pt>
                <c:pt idx="7">
                  <c:v>0</c:v>
                </c:pt>
                <c:pt idx="8">
                  <c:v>0</c:v>
                </c:pt>
                <c:pt idx="9">
                  <c:v>0</c:v>
                </c:pt>
                <c:pt idx="10">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AF8A-4C69-9BC5-7B0D8BBE27A1}"/>
            </c:ext>
          </c:extLst>
        </c:ser>
        <c:ser>
          <c:idx val="1"/>
          <c:order val="1"/>
          <c:tx>
            <c:strRef>
              <c:f>Sheet1!$C$1</c:f>
              <c:strCache>
                <c:ptCount val="1"/>
                <c:pt idx="0">
                  <c:v>Serie 2</c:v>
                </c:pt>
              </c:strCache>
            </c:strRef>
          </c:tx>
          <c:spPr>
            <a:solidFill>
              <a:srgbClr val="00953A"/>
            </a:solidFill>
            <a:ln>
              <a:noFill/>
            </a:ln>
          </c:spPr>
          <c:invertIfNegative val="0"/>
          <c:cat>
            <c:numRef>
              <c:f>Sheet1!$A$2:$A$12</c:f>
              <c:numCache>
                <c:formatCode>General</c:formatCode>
                <c:ptCount val="11"/>
                <c:pt idx="0">
                  <c:v>1</c:v>
                </c:pt>
                <c:pt idx="1">
                  <c:v>2</c:v>
                </c:pt>
                <c:pt idx="2">
                  <c:v>3</c:v>
                </c:pt>
                <c:pt idx="3">
                  <c:v>4</c:v>
                </c:pt>
                <c:pt idx="4">
                  <c:v>5</c:v>
                </c:pt>
                <c:pt idx="5">
                  <c:v>6</c:v>
                </c:pt>
                <c:pt idx="6">
                  <c:v>7</c:v>
                </c:pt>
                <c:pt idx="7">
                  <c:v>8</c:v>
                </c:pt>
                <c:pt idx="8">
                  <c:v>9</c:v>
                </c:pt>
                <c:pt idx="9">
                  <c:v>10</c:v>
                </c:pt>
                <c:pt idx="10">
                  <c:v>11</c:v>
                </c:pt>
              </c:numCache>
            </c:numRef>
          </c:cat>
          <c:val>
            <c:numRef>
              <c:f>Sheet1!$C$2:$C$12</c:f>
              <c:numCache>
                <c:formatCode>General</c:formatCode>
                <c:ptCount val="11"/>
                <c:pt idx="2">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2D2D-4B5E-8ECD-0B7589E09BA4}"/>
            </c:ext>
          </c:extLst>
        </c:ser>
        <c:dLbls>
          <c:showLegendKey val="0"/>
          <c:showVal val="0"/>
          <c:showCatName val="0"/>
          <c:showSerName val="0"/>
          <c:showPercent val="0"/>
          <c:showBubbleSize val="0"/>
        </c:dLbls>
        <c:gapWidth val="0"/>
        <c:overlap val="100"/>
        <c:axId val="-2118940280"/>
        <c:axId val="-2118945192"/>
      </c:barChart>
      <c:catAx>
        <c:axId val="-2118940280"/>
        <c:scaling>
          <c:orientation val="minMax"/>
        </c:scaling>
        <c:delete val="0"/>
        <c:axPos val="b"/>
        <c:title>
          <c:tx>
            <c:rich>
              <a:bodyPr rot="0" spcFirstLastPara="1" vertOverflow="ellipsis" vert="horz" wrap="square" anchor="ctr" anchorCtr="1"/>
              <a:lstStyle/>
              <a:p>
                <a:pPr>
                  <a:defRPr sz="2800" b="0" i="0" u="none" strike="noStrike" kern="1200" baseline="0">
                    <a:solidFill>
                      <a:schemeClr val="tx1">
                        <a:lumMod val="65000"/>
                        <a:lumOff val="35000"/>
                      </a:schemeClr>
                    </a:solidFill>
                    <a:latin typeface="+mn-lt"/>
                    <a:ea typeface="+mn-ea"/>
                    <a:cs typeface="+mn-cs"/>
                  </a:defRPr>
                </a:pPr>
                <a:r>
                  <a:rPr lang="en-US" sz="2400">
                    <a:solidFill>
                      <a:schemeClr val="tx1"/>
                    </a:solidFill>
                    <a:latin typeface="Arial" panose="020B0604020202020204" pitchFamily="34" charset="0"/>
                    <a:cs typeface="Arial" panose="020B0604020202020204" pitchFamily="34" charset="0"/>
                  </a:rPr>
                  <a:t>Semana epidemiológica</a:t>
                </a:r>
              </a:p>
            </c:rich>
          </c:tx>
          <c:layout>
            <c:manualLayout>
              <c:xMode val="edge"/>
              <c:yMode val="edge"/>
              <c:x val="0.39063468169420001"/>
              <c:y val="0.90881788814859699"/>
            </c:manualLayout>
          </c:layout>
          <c:overlay val="0"/>
          <c:spPr>
            <a:noFill/>
            <a:ln>
              <a:noFill/>
            </a:ln>
            <a:effectLst/>
          </c:sp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2118945192"/>
        <c:crosses val="autoZero"/>
        <c:auto val="1"/>
        <c:lblAlgn val="ctr"/>
        <c:lblOffset val="100"/>
        <c:noMultiLvlLbl val="0"/>
      </c:catAx>
      <c:valAx>
        <c:axId val="-2118945192"/>
        <c:scaling>
          <c:orientation val="minMax"/>
          <c:max val="9"/>
          <c:min val="0"/>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400" b="0" i="0" u="none" strike="noStrike" kern="1200" baseline="0">
                    <a:solidFill>
                      <a:schemeClr val="tx1"/>
                    </a:solidFill>
                    <a:latin typeface="+mn-lt"/>
                    <a:ea typeface="+mn-ea"/>
                    <a:cs typeface="+mn-cs"/>
                  </a:defRPr>
                </a:pPr>
                <a:r>
                  <a:rPr lang="en-US" sz="2400" baseline="0">
                    <a:solidFill>
                      <a:schemeClr val="tx1"/>
                    </a:solidFill>
                    <a:latin typeface="Arial" panose="020B0604020202020204" pitchFamily="34" charset="0"/>
                    <a:cs typeface="Arial" panose="020B0604020202020204" pitchFamily="34" charset="0"/>
                  </a:rPr>
                  <a:t>Número de casos</a:t>
                </a:r>
              </a:p>
            </c:rich>
          </c:tx>
          <c:layout>
            <c:manualLayout>
              <c:xMode val="edge"/>
              <c:yMode val="edge"/>
              <c:x val="9.46969696969697E-3"/>
              <c:y val="0.20770171089724901"/>
            </c:manualLayout>
          </c:layout>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crossAx val="-2118940280"/>
        <c:crosses val="autoZero"/>
        <c:crossBetween val="between"/>
        <c:majorUnit val="2"/>
      </c:valAx>
      <c:spPr>
        <a:noFill/>
        <a:ln>
          <a:noFill/>
        </a:ln>
        <a:effectLst/>
      </c:spPr>
    </c:plotArea>
    <c:plotVisOnly val="1"/>
    <c:dispBlanksAs val="gap"/>
    <c:showDLblsOverMax val="0"/>
  </c:chart>
  <c:spPr>
    <a:noFill/>
    <a:ln>
      <a:noFill/>
    </a:ln>
    <a:effectLst/>
  </c:spPr>
  <c:txPr>
    <a:bodyPr/>
    <a:lstStyle/>
    <a:p>
      <a:pPr>
        <a:defRPr sz="1800" baseline="0"/>
      </a:pPr>
      <a:endParaRPr lang="en-US"/>
    </a:p>
  </c:txPr>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688590396788601"/>
          <c:y val="0.26412266481395708"/>
          <c:w val="0.82333088878595995"/>
          <c:h val="0.53469102207812258"/>
        </c:manualLayout>
      </c:layout>
      <c:barChart>
        <c:barDir val="col"/>
        <c:grouping val="stacked"/>
        <c:varyColors val="0"/>
        <c:ser>
          <c:idx val="0"/>
          <c:order val="0"/>
          <c:tx>
            <c:strRef>
              <c:f>Sheet1!$B$1</c:f>
              <c:strCache>
                <c:ptCount val="1"/>
                <c:pt idx="0">
                  <c:v>Serie 1</c:v>
                </c:pt>
              </c:strCache>
            </c:strRef>
          </c:tx>
          <c:spPr>
            <a:solidFill>
              <a:srgbClr val="00953A"/>
            </a:solidFill>
            <a:ln>
              <a:noFill/>
            </a:ln>
            <a:effectLst/>
          </c:spPr>
          <c:invertIfNegative val="0"/>
          <c:cat>
            <c:numRef>
              <c:f>Sheet1!$A$2:$A$12</c:f>
              <c:numCache>
                <c:formatCode>General</c:formatCode>
                <c:ptCount val="11"/>
                <c:pt idx="0">
                  <c:v>1</c:v>
                </c:pt>
                <c:pt idx="1">
                  <c:v>2</c:v>
                </c:pt>
                <c:pt idx="2">
                  <c:v>3</c:v>
                </c:pt>
                <c:pt idx="3">
                  <c:v>4</c:v>
                </c:pt>
                <c:pt idx="4">
                  <c:v>5</c:v>
                </c:pt>
                <c:pt idx="5">
                  <c:v>6</c:v>
                </c:pt>
                <c:pt idx="6">
                  <c:v>7</c:v>
                </c:pt>
                <c:pt idx="7">
                  <c:v>8</c:v>
                </c:pt>
                <c:pt idx="8">
                  <c:v>9</c:v>
                </c:pt>
                <c:pt idx="9">
                  <c:v>10</c:v>
                </c:pt>
                <c:pt idx="10">
                  <c:v>11</c:v>
                </c:pt>
              </c:numCache>
            </c:numRef>
          </c:cat>
          <c:val>
            <c:numRef>
              <c:f>Sheet1!$B$2:$B$12</c:f>
              <c:numCache>
                <c:formatCode>General</c:formatCode>
                <c:ptCount val="11"/>
                <c:pt idx="0">
                  <c:v>1</c:v>
                </c:pt>
                <c:pt idx="1">
                  <c:v>0</c:v>
                </c:pt>
                <c:pt idx="2">
                  <c:v>1</c:v>
                </c:pt>
                <c:pt idx="3">
                  <c:v>0</c:v>
                </c:pt>
                <c:pt idx="4">
                  <c:v>1</c:v>
                </c:pt>
                <c:pt idx="5">
                  <c:v>0</c:v>
                </c:pt>
                <c:pt idx="6">
                  <c:v>1</c:v>
                </c:pt>
                <c:pt idx="7">
                  <c:v>0</c:v>
                </c:pt>
                <c:pt idx="8">
                  <c:v>1</c:v>
                </c:pt>
                <c:pt idx="9">
                  <c:v>1</c:v>
                </c:pt>
                <c:pt idx="10">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0FAD-4C8B-86ED-4C7B0B9EE271}"/>
            </c:ext>
          </c:extLst>
        </c:ser>
        <c:ser>
          <c:idx val="1"/>
          <c:order val="1"/>
          <c:tx>
            <c:strRef>
              <c:f>Sheet1!$C$1</c:f>
              <c:strCache>
                <c:ptCount val="1"/>
                <c:pt idx="0">
                  <c:v>Serie 2</c:v>
                </c:pt>
              </c:strCache>
            </c:strRef>
          </c:tx>
          <c:spPr>
            <a:solidFill>
              <a:srgbClr val="00953A"/>
            </a:solidFill>
            <a:ln>
              <a:noFill/>
            </a:ln>
          </c:spPr>
          <c:invertIfNegative val="0"/>
          <c:cat>
            <c:numRef>
              <c:f>Sheet1!$A$2:$A$12</c:f>
              <c:numCache>
                <c:formatCode>General</c:formatCode>
                <c:ptCount val="11"/>
                <c:pt idx="0">
                  <c:v>1</c:v>
                </c:pt>
                <c:pt idx="1">
                  <c:v>2</c:v>
                </c:pt>
                <c:pt idx="2">
                  <c:v>3</c:v>
                </c:pt>
                <c:pt idx="3">
                  <c:v>4</c:v>
                </c:pt>
                <c:pt idx="4">
                  <c:v>5</c:v>
                </c:pt>
                <c:pt idx="5">
                  <c:v>6</c:v>
                </c:pt>
                <c:pt idx="6">
                  <c:v>7</c:v>
                </c:pt>
                <c:pt idx="7">
                  <c:v>8</c:v>
                </c:pt>
                <c:pt idx="8">
                  <c:v>9</c:v>
                </c:pt>
                <c:pt idx="9">
                  <c:v>10</c:v>
                </c:pt>
                <c:pt idx="10">
                  <c:v>11</c:v>
                </c:pt>
              </c:numCache>
            </c:numRef>
          </c:cat>
          <c:val>
            <c:numRef>
              <c:f>Sheet1!$C$2:$C$12</c:f>
              <c:numCache>
                <c:formatCode>General</c:formatCode>
                <c:ptCount val="11"/>
                <c:pt idx="2">
                  <c:v>1</c:v>
                </c:pt>
                <c:pt idx="8">
                  <c:v>1</c:v>
                </c:pt>
                <c:pt idx="9">
                  <c:v>1</c:v>
                </c:pt>
                <c:pt idx="10">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466B-46C2-BAF5-C29024A38470}"/>
            </c:ext>
          </c:extLst>
        </c:ser>
        <c:ser>
          <c:idx val="2"/>
          <c:order val="2"/>
          <c:tx>
            <c:strRef>
              <c:f>Sheet1!$D$1</c:f>
              <c:strCache>
                <c:ptCount val="1"/>
                <c:pt idx="0">
                  <c:v>Serie 3</c:v>
                </c:pt>
              </c:strCache>
            </c:strRef>
          </c:tx>
          <c:spPr>
            <a:solidFill>
              <a:srgbClr val="00953A"/>
            </a:solidFill>
            <a:ln>
              <a:noFill/>
            </a:ln>
          </c:spPr>
          <c:invertIfNegative val="0"/>
          <c:cat>
            <c:numRef>
              <c:f>Sheet1!$A$2:$A$12</c:f>
              <c:numCache>
                <c:formatCode>General</c:formatCode>
                <c:ptCount val="11"/>
                <c:pt idx="0">
                  <c:v>1</c:v>
                </c:pt>
                <c:pt idx="1">
                  <c:v>2</c:v>
                </c:pt>
                <c:pt idx="2">
                  <c:v>3</c:v>
                </c:pt>
                <c:pt idx="3">
                  <c:v>4</c:v>
                </c:pt>
                <c:pt idx="4">
                  <c:v>5</c:v>
                </c:pt>
                <c:pt idx="5">
                  <c:v>6</c:v>
                </c:pt>
                <c:pt idx="6">
                  <c:v>7</c:v>
                </c:pt>
                <c:pt idx="7">
                  <c:v>8</c:v>
                </c:pt>
                <c:pt idx="8">
                  <c:v>9</c:v>
                </c:pt>
                <c:pt idx="9">
                  <c:v>10</c:v>
                </c:pt>
                <c:pt idx="10">
                  <c:v>11</c:v>
                </c:pt>
              </c:numCache>
            </c:numRef>
          </c:cat>
          <c:val>
            <c:numRef>
              <c:f>Sheet1!$D$2:$D$12</c:f>
              <c:numCache>
                <c:formatCode>General</c:formatCode>
                <c:ptCount val="11"/>
                <c:pt idx="9">
                  <c:v>1</c:v>
                </c:pt>
                <c:pt idx="10">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466B-46C2-BAF5-C29024A38470}"/>
            </c:ext>
          </c:extLst>
        </c:ser>
        <c:ser>
          <c:idx val="3"/>
          <c:order val="3"/>
          <c:tx>
            <c:strRef>
              <c:f>Sheet1!$E$1</c:f>
              <c:strCache>
                <c:ptCount val="1"/>
                <c:pt idx="0">
                  <c:v>Serie 4</c:v>
                </c:pt>
              </c:strCache>
            </c:strRef>
          </c:tx>
          <c:spPr>
            <a:solidFill>
              <a:srgbClr val="00953A"/>
            </a:solidFill>
            <a:ln>
              <a:noFill/>
            </a:ln>
          </c:spPr>
          <c:invertIfNegative val="0"/>
          <c:cat>
            <c:numRef>
              <c:f>Sheet1!$A$2:$A$12</c:f>
              <c:numCache>
                <c:formatCode>General</c:formatCode>
                <c:ptCount val="11"/>
                <c:pt idx="0">
                  <c:v>1</c:v>
                </c:pt>
                <c:pt idx="1">
                  <c:v>2</c:v>
                </c:pt>
                <c:pt idx="2">
                  <c:v>3</c:v>
                </c:pt>
                <c:pt idx="3">
                  <c:v>4</c:v>
                </c:pt>
                <c:pt idx="4">
                  <c:v>5</c:v>
                </c:pt>
                <c:pt idx="5">
                  <c:v>6</c:v>
                </c:pt>
                <c:pt idx="6">
                  <c:v>7</c:v>
                </c:pt>
                <c:pt idx="7">
                  <c:v>8</c:v>
                </c:pt>
                <c:pt idx="8">
                  <c:v>9</c:v>
                </c:pt>
                <c:pt idx="9">
                  <c:v>10</c:v>
                </c:pt>
                <c:pt idx="10">
                  <c:v>11</c:v>
                </c:pt>
              </c:numCache>
            </c:numRef>
          </c:cat>
          <c:val>
            <c:numRef>
              <c:f>Sheet1!$E$2:$E$12</c:f>
              <c:numCache>
                <c:formatCode>General</c:formatCode>
                <c:ptCount val="11"/>
                <c:pt idx="9">
                  <c:v>1</c:v>
                </c:pt>
                <c:pt idx="10">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2-466B-46C2-BAF5-C29024A38470}"/>
            </c:ext>
          </c:extLst>
        </c:ser>
        <c:ser>
          <c:idx val="4"/>
          <c:order val="4"/>
          <c:tx>
            <c:strRef>
              <c:f>Sheet1!$F$1</c:f>
              <c:strCache>
                <c:ptCount val="1"/>
                <c:pt idx="0">
                  <c:v>Serie 5</c:v>
                </c:pt>
              </c:strCache>
            </c:strRef>
          </c:tx>
          <c:spPr>
            <a:solidFill>
              <a:srgbClr val="00953A"/>
            </a:solidFill>
            <a:ln>
              <a:noFill/>
            </a:ln>
          </c:spPr>
          <c:invertIfNegative val="0"/>
          <c:cat>
            <c:numRef>
              <c:f>Sheet1!$A$2:$A$12</c:f>
              <c:numCache>
                <c:formatCode>General</c:formatCode>
                <c:ptCount val="11"/>
                <c:pt idx="0">
                  <c:v>1</c:v>
                </c:pt>
                <c:pt idx="1">
                  <c:v>2</c:v>
                </c:pt>
                <c:pt idx="2">
                  <c:v>3</c:v>
                </c:pt>
                <c:pt idx="3">
                  <c:v>4</c:v>
                </c:pt>
                <c:pt idx="4">
                  <c:v>5</c:v>
                </c:pt>
                <c:pt idx="5">
                  <c:v>6</c:v>
                </c:pt>
                <c:pt idx="6">
                  <c:v>7</c:v>
                </c:pt>
                <c:pt idx="7">
                  <c:v>8</c:v>
                </c:pt>
                <c:pt idx="8">
                  <c:v>9</c:v>
                </c:pt>
                <c:pt idx="9">
                  <c:v>10</c:v>
                </c:pt>
                <c:pt idx="10">
                  <c:v>11</c:v>
                </c:pt>
              </c:numCache>
            </c:numRef>
          </c:cat>
          <c:val>
            <c:numRef>
              <c:f>Sheet1!$F$2:$F$12</c:f>
              <c:numCache>
                <c:formatCode>General</c:formatCode>
                <c:ptCount val="11"/>
                <c:pt idx="9">
                  <c:v>1</c:v>
                </c:pt>
                <c:pt idx="10">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3-466B-46C2-BAF5-C29024A38470}"/>
            </c:ext>
          </c:extLst>
        </c:ser>
        <c:ser>
          <c:idx val="5"/>
          <c:order val="5"/>
          <c:tx>
            <c:strRef>
              <c:f>Sheet1!$G$1</c:f>
              <c:strCache>
                <c:ptCount val="1"/>
                <c:pt idx="0">
                  <c:v>Serie 6</c:v>
                </c:pt>
              </c:strCache>
            </c:strRef>
          </c:tx>
          <c:spPr>
            <a:solidFill>
              <a:srgbClr val="00953A"/>
            </a:solidFill>
            <a:ln>
              <a:noFill/>
            </a:ln>
          </c:spPr>
          <c:invertIfNegative val="0"/>
          <c:cat>
            <c:numRef>
              <c:f>Sheet1!$A$2:$A$12</c:f>
              <c:numCache>
                <c:formatCode>General</c:formatCode>
                <c:ptCount val="11"/>
                <c:pt idx="0">
                  <c:v>1</c:v>
                </c:pt>
                <c:pt idx="1">
                  <c:v>2</c:v>
                </c:pt>
                <c:pt idx="2">
                  <c:v>3</c:v>
                </c:pt>
                <c:pt idx="3">
                  <c:v>4</c:v>
                </c:pt>
                <c:pt idx="4">
                  <c:v>5</c:v>
                </c:pt>
                <c:pt idx="5">
                  <c:v>6</c:v>
                </c:pt>
                <c:pt idx="6">
                  <c:v>7</c:v>
                </c:pt>
                <c:pt idx="7">
                  <c:v>8</c:v>
                </c:pt>
                <c:pt idx="8">
                  <c:v>9</c:v>
                </c:pt>
                <c:pt idx="9">
                  <c:v>10</c:v>
                </c:pt>
                <c:pt idx="10">
                  <c:v>11</c:v>
                </c:pt>
              </c:numCache>
            </c:numRef>
          </c:cat>
          <c:val>
            <c:numRef>
              <c:f>Sheet1!$G$2:$G$12</c:f>
              <c:numCache>
                <c:formatCode>General</c:formatCode>
                <c:ptCount val="11"/>
                <c:pt idx="10">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4-466B-46C2-BAF5-C29024A38470}"/>
            </c:ext>
          </c:extLst>
        </c:ser>
        <c:ser>
          <c:idx val="6"/>
          <c:order val="6"/>
          <c:tx>
            <c:strRef>
              <c:f>Sheet1!$H$1</c:f>
              <c:strCache>
                <c:ptCount val="1"/>
                <c:pt idx="0">
                  <c:v>Serie 7</c:v>
                </c:pt>
              </c:strCache>
            </c:strRef>
          </c:tx>
          <c:spPr>
            <a:solidFill>
              <a:srgbClr val="00953A"/>
            </a:solidFill>
            <a:ln>
              <a:noFill/>
            </a:ln>
          </c:spPr>
          <c:invertIfNegative val="0"/>
          <c:cat>
            <c:numRef>
              <c:f>Sheet1!$A$2:$A$12</c:f>
              <c:numCache>
                <c:formatCode>General</c:formatCode>
                <c:ptCount val="11"/>
                <c:pt idx="0">
                  <c:v>1</c:v>
                </c:pt>
                <c:pt idx="1">
                  <c:v>2</c:v>
                </c:pt>
                <c:pt idx="2">
                  <c:v>3</c:v>
                </c:pt>
                <c:pt idx="3">
                  <c:v>4</c:v>
                </c:pt>
                <c:pt idx="4">
                  <c:v>5</c:v>
                </c:pt>
                <c:pt idx="5">
                  <c:v>6</c:v>
                </c:pt>
                <c:pt idx="6">
                  <c:v>7</c:v>
                </c:pt>
                <c:pt idx="7">
                  <c:v>8</c:v>
                </c:pt>
                <c:pt idx="8">
                  <c:v>9</c:v>
                </c:pt>
                <c:pt idx="9">
                  <c:v>10</c:v>
                </c:pt>
                <c:pt idx="10">
                  <c:v>11</c:v>
                </c:pt>
              </c:numCache>
            </c:numRef>
          </c:cat>
          <c:val>
            <c:numRef>
              <c:f>Sheet1!$H$2:$H$12</c:f>
              <c:numCache>
                <c:formatCode>General</c:formatCode>
                <c:ptCount val="11"/>
                <c:pt idx="10">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5-466B-46C2-BAF5-C29024A38470}"/>
            </c:ext>
          </c:extLst>
        </c:ser>
        <c:ser>
          <c:idx val="7"/>
          <c:order val="7"/>
          <c:tx>
            <c:strRef>
              <c:f>Sheet1!$I$1</c:f>
              <c:strCache>
                <c:ptCount val="1"/>
                <c:pt idx="0">
                  <c:v>Serie 8</c:v>
                </c:pt>
              </c:strCache>
            </c:strRef>
          </c:tx>
          <c:spPr>
            <a:solidFill>
              <a:srgbClr val="00953A"/>
            </a:solidFill>
            <a:ln>
              <a:noFill/>
            </a:ln>
          </c:spPr>
          <c:invertIfNegative val="0"/>
          <c:cat>
            <c:numRef>
              <c:f>Sheet1!$A$2:$A$12</c:f>
              <c:numCache>
                <c:formatCode>General</c:formatCode>
                <c:ptCount val="11"/>
                <c:pt idx="0">
                  <c:v>1</c:v>
                </c:pt>
                <c:pt idx="1">
                  <c:v>2</c:v>
                </c:pt>
                <c:pt idx="2">
                  <c:v>3</c:v>
                </c:pt>
                <c:pt idx="3">
                  <c:v>4</c:v>
                </c:pt>
                <c:pt idx="4">
                  <c:v>5</c:v>
                </c:pt>
                <c:pt idx="5">
                  <c:v>6</c:v>
                </c:pt>
                <c:pt idx="6">
                  <c:v>7</c:v>
                </c:pt>
                <c:pt idx="7">
                  <c:v>8</c:v>
                </c:pt>
                <c:pt idx="8">
                  <c:v>9</c:v>
                </c:pt>
                <c:pt idx="9">
                  <c:v>10</c:v>
                </c:pt>
                <c:pt idx="10">
                  <c:v>11</c:v>
                </c:pt>
              </c:numCache>
            </c:numRef>
          </c:cat>
          <c:val>
            <c:numRef>
              <c:f>Sheet1!$I$2:$I$12</c:f>
              <c:numCache>
                <c:formatCode>General</c:formatCode>
                <c:ptCount val="11"/>
                <c:pt idx="10">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6-466B-46C2-BAF5-C29024A38470}"/>
            </c:ext>
          </c:extLst>
        </c:ser>
        <c:dLbls>
          <c:showLegendKey val="0"/>
          <c:showVal val="0"/>
          <c:showCatName val="0"/>
          <c:showSerName val="0"/>
          <c:showPercent val="0"/>
          <c:showBubbleSize val="0"/>
        </c:dLbls>
        <c:gapWidth val="0"/>
        <c:overlap val="100"/>
        <c:axId val="-2118940280"/>
        <c:axId val="-2118945192"/>
      </c:barChart>
      <c:catAx>
        <c:axId val="-2118940280"/>
        <c:scaling>
          <c:orientation val="minMax"/>
        </c:scaling>
        <c:delete val="0"/>
        <c:axPos val="b"/>
        <c:title>
          <c:tx>
            <c:rich>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sz="2400">
                    <a:solidFill>
                      <a:schemeClr val="tx1"/>
                    </a:solidFill>
                    <a:latin typeface="Arial" panose="020B0604020202020204" pitchFamily="34" charset="0"/>
                    <a:cs typeface="Arial" panose="020B0604020202020204" pitchFamily="34" charset="0"/>
                  </a:rPr>
                  <a:t>Semana epidemiológica</a:t>
                </a:r>
              </a:p>
            </c:rich>
          </c:tx>
          <c:layout>
            <c:manualLayout>
              <c:xMode val="edge"/>
              <c:yMode val="edge"/>
              <c:x val="0.39063467610027008"/>
              <c:y val="0.91155577832031776"/>
            </c:manualLayout>
          </c:layout>
          <c:overlay val="0"/>
          <c:spPr>
            <a:noFill/>
            <a:ln>
              <a:noFill/>
            </a:ln>
            <a:effectLst/>
          </c:sp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200" b="0" i="0" u="none" strike="noStrike" kern="1200" baseline="0">
                <a:solidFill>
                  <a:schemeClr val="tx1"/>
                </a:solidFill>
                <a:latin typeface="+mn-lt"/>
                <a:ea typeface="+mn-ea"/>
                <a:cs typeface="+mn-cs"/>
              </a:defRPr>
            </a:pPr>
            <a:endParaRPr lang="en-US"/>
          </a:p>
        </c:txPr>
        <c:crossAx val="-2118945192"/>
        <c:crosses val="autoZero"/>
        <c:auto val="1"/>
        <c:lblAlgn val="ctr"/>
        <c:lblOffset val="100"/>
        <c:noMultiLvlLbl val="0"/>
      </c:catAx>
      <c:valAx>
        <c:axId val="-2118945192"/>
        <c:scaling>
          <c:orientation val="minMax"/>
          <c:max val="9"/>
          <c:min val="0"/>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400" b="0" i="0" u="none" strike="noStrike" kern="1200" baseline="0">
                    <a:solidFill>
                      <a:schemeClr val="tx1"/>
                    </a:solidFill>
                    <a:latin typeface="+mn-lt"/>
                    <a:ea typeface="+mn-ea"/>
                    <a:cs typeface="+mn-cs"/>
                  </a:defRPr>
                </a:pPr>
                <a:r>
                  <a:rPr lang="en-US" sz="2400" baseline="0">
                    <a:solidFill>
                      <a:schemeClr val="tx1"/>
                    </a:solidFill>
                    <a:latin typeface="Arial" panose="020B0604020202020204" pitchFamily="34" charset="0"/>
                    <a:cs typeface="Arial" panose="020B0604020202020204" pitchFamily="34" charset="0"/>
                  </a:rPr>
                  <a:t>Número de casos</a:t>
                </a:r>
              </a:p>
            </c:rich>
          </c:tx>
          <c:layout>
            <c:manualLayout>
              <c:xMode val="edge"/>
              <c:yMode val="edge"/>
              <c:x val="9.46969696969697E-3"/>
              <c:y val="0.20770171089724901"/>
            </c:manualLayout>
          </c:layout>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200" b="0" i="0" u="none" strike="noStrike" kern="1200" baseline="0">
                <a:solidFill>
                  <a:schemeClr val="tx1"/>
                </a:solidFill>
                <a:latin typeface="+mn-lt"/>
                <a:ea typeface="+mn-ea"/>
                <a:cs typeface="+mn-cs"/>
              </a:defRPr>
            </a:pPr>
            <a:endParaRPr lang="en-US"/>
          </a:p>
        </c:txPr>
        <c:crossAx val="-2118940280"/>
        <c:crosses val="autoZero"/>
        <c:crossBetween val="between"/>
        <c:majorUnit val="2"/>
      </c:valAx>
      <c:spPr>
        <a:noFill/>
        <a:ln>
          <a:noFill/>
        </a:ln>
        <a:effectLst/>
      </c:spPr>
    </c:plotArea>
    <c:plotVisOnly val="1"/>
    <c:dispBlanksAs val="gap"/>
    <c:showDLblsOverMax val="0"/>
  </c:chart>
  <c:spPr>
    <a:noFill/>
    <a:ln>
      <a:noFill/>
    </a:ln>
    <a:effectLst/>
  </c:spPr>
  <c:txPr>
    <a:bodyPr/>
    <a:lstStyle/>
    <a:p>
      <a:pPr>
        <a:defRPr sz="1800" baseline="0"/>
      </a:pPr>
      <a:endParaRPr lang="en-US"/>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54658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0.14729</cdr:x>
      <cdr:y>0.02941</cdr:y>
    </cdr:from>
    <cdr:to>
      <cdr:x>0.96218</cdr:x>
      <cdr:y>0.2351</cdr:y>
    </cdr:to>
    <cdr:sp macro="" textlink="">
      <cdr:nvSpPr>
        <cdr:cNvPr id="2" name="TextBox 1">
          <a:extLst xmlns:a="http://schemas.openxmlformats.org/drawingml/2006/main">
            <a:ext uri="{FF2B5EF4-FFF2-40B4-BE49-F238E27FC236}">
              <a16:creationId xmlns:a16="http://schemas.microsoft.com/office/drawing/2014/main" id="{EA831F5D-E7F6-4C23-A5A2-3554A07E397C}"/>
            </a:ext>
          </a:extLst>
        </cdr:cNvPr>
        <cdr:cNvSpPr txBox="1"/>
      </cdr:nvSpPr>
      <cdr:spPr>
        <a:xfrm xmlns:a="http://schemas.openxmlformats.org/drawingml/2006/main">
          <a:off x="1548843" y="136423"/>
          <a:ext cx="8569057" cy="95412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algn="l" rtl="0" eaLnBrk="0" fontAlgn="base" hangingPunct="0">
            <a:spcBef>
              <a:spcPct val="0"/>
            </a:spcBef>
            <a:spcAft>
              <a:spcPct val="0"/>
            </a:spcAft>
            <a:defRPr kern="1200">
              <a:solidFill>
                <a:schemeClr val="tx1"/>
              </a:solidFill>
              <a:latin typeface="Courier New" panose="02070309020205020404" pitchFamily="49"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ourier New" panose="02070309020205020404" pitchFamily="49"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ourier New" panose="02070309020205020404" pitchFamily="49"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ourier New" panose="02070309020205020404" pitchFamily="49"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ourier New" panose="02070309020205020404" pitchFamily="49" charset="0"/>
              <a:ea typeface="+mn-ea"/>
              <a:cs typeface="Arial" panose="020B0604020202020204" pitchFamily="34" charset="0"/>
            </a:defRPr>
          </a:lvl5pPr>
          <a:lvl6pPr marL="2286000" algn="l" defTabSz="914400" rtl="0" eaLnBrk="1" latinLnBrk="0" hangingPunct="1">
            <a:defRPr kern="1200">
              <a:solidFill>
                <a:schemeClr val="tx1"/>
              </a:solidFill>
              <a:latin typeface="Courier New" panose="02070309020205020404" pitchFamily="49" charset="0"/>
              <a:ea typeface="+mn-ea"/>
              <a:cs typeface="Arial" panose="020B0604020202020204" pitchFamily="34" charset="0"/>
            </a:defRPr>
          </a:lvl6pPr>
          <a:lvl7pPr marL="2743200" algn="l" defTabSz="914400" rtl="0" eaLnBrk="1" latinLnBrk="0" hangingPunct="1">
            <a:defRPr kern="1200">
              <a:solidFill>
                <a:schemeClr val="tx1"/>
              </a:solidFill>
              <a:latin typeface="Courier New" panose="02070309020205020404" pitchFamily="49" charset="0"/>
              <a:ea typeface="+mn-ea"/>
              <a:cs typeface="Arial" panose="020B0604020202020204" pitchFamily="34" charset="0"/>
            </a:defRPr>
          </a:lvl7pPr>
          <a:lvl8pPr marL="3200400" algn="l" defTabSz="914400" rtl="0" eaLnBrk="1" latinLnBrk="0" hangingPunct="1">
            <a:defRPr kern="1200">
              <a:solidFill>
                <a:schemeClr val="tx1"/>
              </a:solidFill>
              <a:latin typeface="Courier New" panose="02070309020205020404" pitchFamily="49" charset="0"/>
              <a:ea typeface="+mn-ea"/>
              <a:cs typeface="Arial" panose="020B0604020202020204" pitchFamily="34" charset="0"/>
            </a:defRPr>
          </a:lvl8pPr>
          <a:lvl9pPr marL="3657600" algn="l" defTabSz="914400" rtl="0" eaLnBrk="1" latinLnBrk="0" hangingPunct="1">
            <a:defRPr kern="1200">
              <a:solidFill>
                <a:schemeClr val="tx1"/>
              </a:solidFill>
              <a:latin typeface="Courier New" panose="02070309020205020404" pitchFamily="49" charset="0"/>
              <a:ea typeface="+mn-ea"/>
              <a:cs typeface="Arial" panose="020B0604020202020204" pitchFamily="34" charset="0"/>
            </a:defRPr>
          </a:lvl9pPr>
        </a:lstStyle>
        <a:p xmlns:a="http://schemas.openxmlformats.org/drawingml/2006/main">
          <a:pPr algn="ctr"/>
          <a:r>
            <a:rPr lang="en-US" sz="2800" b="1" dirty="0">
              <a:latin typeface="Arial" panose="020B0604020202020204" pitchFamily="34" charset="0"/>
            </a:rPr>
            <a:t>Casos </a:t>
          </a:r>
          <a:r>
            <a:rPr lang="en-US" sz="2800" b="1" dirty="0" err="1">
              <a:latin typeface="Arial" panose="020B0604020202020204" pitchFamily="34" charset="0"/>
            </a:rPr>
            <a:t>notificados</a:t>
          </a:r>
          <a:r>
            <a:rPr lang="en-US" sz="2800" b="1" dirty="0">
              <a:latin typeface="Arial" panose="020B0604020202020204" pitchFamily="34" charset="0"/>
            </a:rPr>
            <a:t> de </a:t>
          </a:r>
          <a:r>
            <a:rPr lang="en-US" sz="2800" b="1" dirty="0" err="1">
              <a:latin typeface="Arial" panose="020B0604020202020204" pitchFamily="34" charset="0"/>
            </a:rPr>
            <a:t>diarrea</a:t>
          </a:r>
          <a:r>
            <a:rPr lang="en-US" sz="2800" b="1" dirty="0">
              <a:latin typeface="Arial" panose="020B0604020202020204" pitchFamily="34" charset="0"/>
            </a:rPr>
            <a:t> con </a:t>
          </a:r>
          <a:r>
            <a:rPr lang="en-US" sz="2800" b="1" dirty="0" err="1">
              <a:latin typeface="Arial" panose="020B0604020202020204" pitchFamily="34" charset="0"/>
            </a:rPr>
            <a:t>sangre</a:t>
          </a:r>
          <a:r>
            <a:rPr lang="en-US" sz="2800" b="1" dirty="0">
              <a:latin typeface="Arial" panose="020B0604020202020204" pitchFamily="34" charset="0"/>
            </a:rPr>
            <a:t> </a:t>
          </a:r>
          <a:r>
            <a:rPr lang="en-US" sz="2800" b="1" dirty="0" err="1">
              <a:latin typeface="Arial" panose="020B0604020202020204" pitchFamily="34" charset="0"/>
            </a:rPr>
            <a:t>por</a:t>
          </a:r>
          <a:r>
            <a:rPr lang="en-US" sz="2800" b="1" dirty="0">
              <a:latin typeface="Arial" panose="020B0604020202020204" pitchFamily="34" charset="0"/>
            </a:rPr>
            <a:t> </a:t>
          </a:r>
          <a:r>
            <a:rPr lang="en-US" sz="2800" b="1" dirty="0" err="1">
              <a:latin typeface="Arial" panose="020B0604020202020204" pitchFamily="34" charset="0"/>
            </a:rPr>
            <a:t>semana</a:t>
          </a:r>
          <a:r>
            <a:rPr lang="en-US" sz="2800" b="1" dirty="0">
              <a:latin typeface="Arial" panose="020B0604020202020204" pitchFamily="34" charset="0"/>
            </a:rPr>
            <a:t> </a:t>
          </a:r>
          <a:r>
            <a:rPr lang="en-US" sz="2800" b="1" dirty="0" err="1">
              <a:latin typeface="Arial" panose="020B0604020202020204" pitchFamily="34" charset="0"/>
            </a:rPr>
            <a:t>epidemiológica</a:t>
          </a:r>
          <a:endParaRPr lang="en-US" sz="2800" b="1" dirty="0">
            <a:latin typeface="Arial" panose="020B0604020202020204" pitchFamily="34" charset="0"/>
            <a:cs typeface="Arial" panose="020B0604020202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29028"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9"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s-GT"/>
          </a:p>
        </p:txBody>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Haga clic para editar los estilos de texto maestro</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doi.org/10.1016/j.eng.2019.10.004"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txBody>
          <a:bodyPr/>
          <a:lstStyle/>
          <a:p>
            <a:endParaRPr lang="es-GT"/>
          </a:p>
        </p:txBody>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dirty="0">
              <a:effectLst/>
              <a:latin typeface="Arial" panose="020B0604020202020204" pitchFamily="34" charset="0"/>
              <a:cs typeface="Arial" panose="020B0604020202020204" pitchFamily="34" charset="0"/>
            </a:endParaRPr>
          </a:p>
          <a:p>
            <a:pPr marL="0" marR="0" lvl="0" indent="0" algn="l" rtl="0">
              <a:spcBef>
                <a:spcPts val="0"/>
              </a:spcBef>
              <a:spcAft>
                <a:spcPts val="0"/>
              </a:spcAft>
              <a:buNone/>
            </a:pPr>
            <a:endParaRPr lang="es-GT" sz="1200" b="1" dirty="0">
              <a:latin typeface="Arial  "/>
              <a:sym typeface="Arial"/>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v"/>
              <a:tabLst/>
              <a:defRPr/>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Siéntase en libertad de modificar esta presentación  según sea necesario para adaptarla a su contexto local. Si se hicieron modificaciones, por favor, indíquelo en esta diapositiva usando este enunciado: "Esta presentación ha sido modificada en parte con respecto a la versión original de los CDC".</a:t>
            </a:r>
            <a:endParaRPr lang="es-GT" sz="1200" i="1" noProof="0" dirty="0">
              <a:effectLst/>
              <a:latin typeface="Arial" panose="020B0604020202020204" pitchFamily="34" charset="0"/>
              <a:ea typeface="Calibri" panose="020F0502020204030204" pitchFamily="34" charset="0"/>
              <a:cs typeface="Arial" panose="020B0604020202020204" pitchFamily="34" charset="0"/>
            </a:endParaRP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0" marR="0">
              <a:spcBef>
                <a:spcPts val="1200"/>
              </a:spcBef>
              <a:spcAft>
                <a:spcPts val="600"/>
              </a:spcAft>
            </a:pPr>
            <a:endParaRPr lang="es-GT" sz="1200" b="1" dirty="0">
              <a:effectLst/>
              <a:latin typeface="Arial" panose="020B0604020202020204" pitchFamily="34" charset="0"/>
              <a:cs typeface="Arial" panose="020B0604020202020204" pitchFamily="34" charset="0"/>
            </a:endParaRPr>
          </a:p>
          <a:p>
            <a:pPr marL="0" marR="0">
              <a:lnSpc>
                <a:spcPct val="115000"/>
              </a:lnSpc>
              <a:spcBef>
                <a:spcPts val="1200"/>
              </a:spcBef>
              <a:spcAft>
                <a:spcPts val="600"/>
              </a:spcAft>
            </a:pPr>
            <a:endParaRPr lang="es-GT" sz="1200" b="1" u="sng" dirty="0">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dirty="0">
                <a:latin typeface="Arial" panose="020B0604020202020204" pitchFamily="34" charset="0"/>
                <a:cs typeface="Arial" panose="020B0604020202020204" pitchFamily="34" charset="0"/>
              </a:rPr>
              <a:t>Diga</a:t>
            </a:r>
            <a:r>
              <a:rPr lang="es-GT" sz="1200" dirty="0">
                <a:effectLst/>
                <a:latin typeface="Arial" panose="020B0604020202020204" pitchFamily="34" charset="0"/>
                <a:ea typeface="Times New Roman" panose="02020603050405020304" pitchFamily="18" charset="0"/>
                <a:cs typeface="Arial" panose="020B0604020202020204" pitchFamily="34" charset="0"/>
              </a:rPr>
              <a:t>: No se espera que ustedes se conviertan en técnicos de laboratorio, pero los laboratoristas deben ser colaboradores importantes. Esta sesión pone de relieve la necesidad de una colaboración eficaz entre el personal de epidemiología y el personal de laboratorio antes, durante y después de las investigaciones de brotes epidémicos. </a:t>
            </a:r>
          </a:p>
          <a:p>
            <a:endParaRPr lang="en-US" altLang="en-US" dirty="0">
              <a:latin typeface="Arial" panose="020B0604020202020204" pitchFamily="34" charset="0"/>
              <a:cs typeface="Arial" panose="020B0604020202020204" pitchFamily="34" charset="0"/>
            </a:endParaRP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xfrm>
            <a:off x="409575" y="698500"/>
            <a:ext cx="6192838" cy="3484563"/>
          </a:xfrm>
          <a:ln/>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tipo de muestra que debe recolectarse para confirmar un diagnóstico varía según el diagnóstico sospechado. En general, los clínicos y los técnicos de laboratorio deben saberlo. Los responsables de la vigilancia no clínica no tienen por qué saberlo, pero puede que usted sepa algo de todos modos. Así que, sólo por diversión, vamos a intentar relacionar la sospecha de enfermedad con la muestra necesaria para confirmar el diagnóstico. Sus opciones son sangre, líquido cefalorraquídeo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líquido de la columna vertebral</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esputo y heces</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 &lt;HAGA CLIC para ver cada diagnóstico sospechoso y muestra&gt;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9568">
              <a:defRPr sz="2400" b="1">
                <a:solidFill>
                  <a:schemeClr val="tx1"/>
                </a:solidFill>
                <a:latin typeface="Times New Roman" panose="02020603050405020304" pitchFamily="18" charset="0"/>
              </a:defRPr>
            </a:lvl1pPr>
            <a:lvl2pPr marL="757066" indent="-291179" defTabSz="949568">
              <a:defRPr sz="2400" b="1">
                <a:solidFill>
                  <a:schemeClr val="tx1"/>
                </a:solidFill>
                <a:latin typeface="Times New Roman" panose="02020603050405020304" pitchFamily="18" charset="0"/>
              </a:defRPr>
            </a:lvl2pPr>
            <a:lvl3pPr marL="1164717" indent="-232943" defTabSz="949568">
              <a:defRPr sz="2400" b="1">
                <a:solidFill>
                  <a:schemeClr val="tx1"/>
                </a:solidFill>
                <a:latin typeface="Times New Roman" panose="02020603050405020304" pitchFamily="18" charset="0"/>
              </a:defRPr>
            </a:lvl3pPr>
            <a:lvl4pPr marL="1630604" indent="-232943" defTabSz="949568">
              <a:defRPr sz="2400" b="1">
                <a:solidFill>
                  <a:schemeClr val="tx1"/>
                </a:solidFill>
                <a:latin typeface="Times New Roman" panose="02020603050405020304" pitchFamily="18" charset="0"/>
              </a:defRPr>
            </a:lvl4pPr>
            <a:lvl5pPr marL="2096491" indent="-232943" defTabSz="949568">
              <a:defRPr sz="2400" b="1">
                <a:solidFill>
                  <a:schemeClr val="tx1"/>
                </a:solidFill>
                <a:latin typeface="Times New Roman" panose="02020603050405020304" pitchFamily="18" charset="0"/>
              </a:defRPr>
            </a:lvl5pPr>
            <a:lvl6pPr marL="2562377" indent="-232943" defTabSz="949568" eaLnBrk="0" fontAlgn="base" hangingPunct="0">
              <a:spcBef>
                <a:spcPct val="0"/>
              </a:spcBef>
              <a:spcAft>
                <a:spcPct val="0"/>
              </a:spcAft>
              <a:defRPr sz="2400" b="1">
                <a:solidFill>
                  <a:schemeClr val="tx1"/>
                </a:solidFill>
                <a:latin typeface="Times New Roman" panose="02020603050405020304" pitchFamily="18" charset="0"/>
              </a:defRPr>
            </a:lvl6pPr>
            <a:lvl7pPr marL="3028264" indent="-232943" defTabSz="949568" eaLnBrk="0" fontAlgn="base" hangingPunct="0">
              <a:spcBef>
                <a:spcPct val="0"/>
              </a:spcBef>
              <a:spcAft>
                <a:spcPct val="0"/>
              </a:spcAft>
              <a:defRPr sz="2400" b="1">
                <a:solidFill>
                  <a:schemeClr val="tx1"/>
                </a:solidFill>
                <a:latin typeface="Times New Roman" panose="02020603050405020304" pitchFamily="18" charset="0"/>
              </a:defRPr>
            </a:lvl7pPr>
            <a:lvl8pPr marL="3494151" indent="-232943" defTabSz="949568" eaLnBrk="0" fontAlgn="base" hangingPunct="0">
              <a:spcBef>
                <a:spcPct val="0"/>
              </a:spcBef>
              <a:spcAft>
                <a:spcPct val="0"/>
              </a:spcAft>
              <a:defRPr sz="2400" b="1">
                <a:solidFill>
                  <a:schemeClr val="tx1"/>
                </a:solidFill>
                <a:latin typeface="Times New Roman" panose="02020603050405020304" pitchFamily="18" charset="0"/>
              </a:defRPr>
            </a:lvl8pPr>
            <a:lvl9pPr marL="3960038" indent="-232943" defTabSz="949568" eaLnBrk="0" fontAlgn="base" hangingPunct="0">
              <a:spcBef>
                <a:spcPct val="0"/>
              </a:spcBef>
              <a:spcAft>
                <a:spcPct val="0"/>
              </a:spcAft>
              <a:defRPr sz="2400" b="1">
                <a:solidFill>
                  <a:schemeClr val="tx1"/>
                </a:solidFill>
                <a:latin typeface="Times New Roman" panose="02020603050405020304" pitchFamily="18" charset="0"/>
              </a:defRPr>
            </a:lvl9pPr>
          </a:lstStyle>
          <a:p>
            <a:fld id="{E9816232-8585-4017-9395-696A6664DB1E}" type="slidenum">
              <a:rPr lang="en-US" altLang="en-US" sz="1200" b="0"/>
              <a:t>10</a:t>
            </a:fld>
            <a:endParaRPr lang="en-US" altLang="en-US" sz="1200" b="0"/>
          </a:p>
        </p:txBody>
      </p:sp>
    </p:spTree>
    <p:extLst>
      <p:ext uri="{BB962C8B-B14F-4D97-AF65-F5344CB8AC3E}">
        <p14:creationId xmlns:p14="http://schemas.microsoft.com/office/powerpoint/2010/main" val="5100654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xfrm>
            <a:off x="409575" y="698500"/>
            <a:ext cx="6192838" cy="3484563"/>
          </a:xfrm>
          <a:ln/>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fr-FR"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cs typeface="Arial" panose="020B0604020202020204" pitchFamily="34" charset="0"/>
              </a:rPr>
              <a:t>Diga</a:t>
            </a:r>
            <a:r>
              <a:rPr lang="en-US" sz="1200" dirty="0">
                <a:effectLst/>
                <a:latin typeface="Arial" panose="020B0604020202020204" pitchFamily="34" charset="0"/>
                <a:ea typeface="Times New Roman" panose="02020603050405020304" pitchFamily="18" charset="0"/>
                <a:cs typeface="Arial" panose="020B0604020202020204" pitchFamily="34" charset="0"/>
              </a:rPr>
              <a:t>: Ahora vamos a hacer lo mismo con algunas enfermedades animales. Sus opciones son sangre, suero, fluidos cloacales y </a:t>
            </a:r>
            <a:r>
              <a:rPr lang="en-US" sz="1200" dirty="0" err="1">
                <a:effectLst/>
                <a:latin typeface="Arial" panose="020B0604020202020204" pitchFamily="34" charset="0"/>
                <a:ea typeface="Times New Roman" panose="02020603050405020304" pitchFamily="18" charset="0"/>
                <a:cs typeface="Arial" panose="020B0604020202020204" pitchFamily="34" charset="0"/>
              </a:rPr>
              <a:t>coanales</a:t>
            </a:r>
            <a:r>
              <a:rPr lang="en-US" sz="1200" dirty="0">
                <a:effectLst/>
                <a:latin typeface="Arial" panose="020B0604020202020204" pitchFamily="34" charset="0"/>
                <a:ea typeface="Times New Roman" panose="02020603050405020304" pitchFamily="18" charset="0"/>
                <a:cs typeface="Arial" panose="020B0604020202020204" pitchFamily="34" charset="0"/>
              </a:rPr>
              <a:t> y heces.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n-US" sz="1200" b="1" dirty="0">
              <a:effectLst/>
              <a:latin typeface="Arial" panose="020B0604020202020204" pitchFamily="34" charset="0"/>
              <a:cs typeface="Arial" panose="020B0604020202020204" pitchFamily="34" charset="0"/>
            </a:endParaRPr>
          </a:p>
          <a:p>
            <a:pPr>
              <a:defRPr/>
            </a:pPr>
            <a:endParaRPr lang="en-US" dirty="0"/>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9568">
              <a:defRPr sz="2400" b="1">
                <a:solidFill>
                  <a:schemeClr val="tx1"/>
                </a:solidFill>
                <a:latin typeface="Times New Roman" panose="02020603050405020304" pitchFamily="18" charset="0"/>
              </a:defRPr>
            </a:lvl1pPr>
            <a:lvl2pPr marL="757066" indent="-291179" defTabSz="949568">
              <a:defRPr sz="2400" b="1">
                <a:solidFill>
                  <a:schemeClr val="tx1"/>
                </a:solidFill>
                <a:latin typeface="Times New Roman" panose="02020603050405020304" pitchFamily="18" charset="0"/>
              </a:defRPr>
            </a:lvl2pPr>
            <a:lvl3pPr marL="1164717" indent="-232943" defTabSz="949568">
              <a:defRPr sz="2400" b="1">
                <a:solidFill>
                  <a:schemeClr val="tx1"/>
                </a:solidFill>
                <a:latin typeface="Times New Roman" panose="02020603050405020304" pitchFamily="18" charset="0"/>
              </a:defRPr>
            </a:lvl3pPr>
            <a:lvl4pPr marL="1630604" indent="-232943" defTabSz="949568">
              <a:defRPr sz="2400" b="1">
                <a:solidFill>
                  <a:schemeClr val="tx1"/>
                </a:solidFill>
                <a:latin typeface="Times New Roman" panose="02020603050405020304" pitchFamily="18" charset="0"/>
              </a:defRPr>
            </a:lvl4pPr>
            <a:lvl5pPr marL="2096491" indent="-232943" defTabSz="949568">
              <a:defRPr sz="2400" b="1">
                <a:solidFill>
                  <a:schemeClr val="tx1"/>
                </a:solidFill>
                <a:latin typeface="Times New Roman" panose="02020603050405020304" pitchFamily="18" charset="0"/>
              </a:defRPr>
            </a:lvl5pPr>
            <a:lvl6pPr marL="2562377" indent="-232943" defTabSz="949568" eaLnBrk="0" fontAlgn="base" hangingPunct="0">
              <a:spcBef>
                <a:spcPct val="0"/>
              </a:spcBef>
              <a:spcAft>
                <a:spcPct val="0"/>
              </a:spcAft>
              <a:defRPr sz="2400" b="1">
                <a:solidFill>
                  <a:schemeClr val="tx1"/>
                </a:solidFill>
                <a:latin typeface="Times New Roman" panose="02020603050405020304" pitchFamily="18" charset="0"/>
              </a:defRPr>
            </a:lvl6pPr>
            <a:lvl7pPr marL="3028264" indent="-232943" defTabSz="949568" eaLnBrk="0" fontAlgn="base" hangingPunct="0">
              <a:spcBef>
                <a:spcPct val="0"/>
              </a:spcBef>
              <a:spcAft>
                <a:spcPct val="0"/>
              </a:spcAft>
              <a:defRPr sz="2400" b="1">
                <a:solidFill>
                  <a:schemeClr val="tx1"/>
                </a:solidFill>
                <a:latin typeface="Times New Roman" panose="02020603050405020304" pitchFamily="18" charset="0"/>
              </a:defRPr>
            </a:lvl7pPr>
            <a:lvl8pPr marL="3494151" indent="-232943" defTabSz="949568" eaLnBrk="0" fontAlgn="base" hangingPunct="0">
              <a:spcBef>
                <a:spcPct val="0"/>
              </a:spcBef>
              <a:spcAft>
                <a:spcPct val="0"/>
              </a:spcAft>
              <a:defRPr sz="2400" b="1">
                <a:solidFill>
                  <a:schemeClr val="tx1"/>
                </a:solidFill>
                <a:latin typeface="Times New Roman" panose="02020603050405020304" pitchFamily="18" charset="0"/>
              </a:defRPr>
            </a:lvl8pPr>
            <a:lvl9pPr marL="3960038" indent="-232943" defTabSz="949568" eaLnBrk="0" fontAlgn="base" hangingPunct="0">
              <a:spcBef>
                <a:spcPct val="0"/>
              </a:spcBef>
              <a:spcAft>
                <a:spcPct val="0"/>
              </a:spcAft>
              <a:defRPr sz="2400" b="1">
                <a:solidFill>
                  <a:schemeClr val="tx1"/>
                </a:solidFill>
                <a:latin typeface="Times New Roman" panose="02020603050405020304" pitchFamily="18" charset="0"/>
              </a:defRPr>
            </a:lvl9pPr>
          </a:lstStyle>
          <a:p>
            <a:fld id="{E9816232-8585-4017-9395-696A6664DB1E}" type="slidenum">
              <a:rPr lang="en-US" altLang="en-US" sz="1200" b="0"/>
              <a:t>11</a:t>
            </a:fld>
            <a:endParaRPr lang="en-US" altLang="en-US" sz="1200" b="0"/>
          </a:p>
        </p:txBody>
      </p:sp>
    </p:spTree>
    <p:extLst>
      <p:ext uri="{BB962C8B-B14F-4D97-AF65-F5344CB8AC3E}">
        <p14:creationId xmlns:p14="http://schemas.microsoft.com/office/powerpoint/2010/main" val="29058296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xfrm>
            <a:off x="409575" y="698500"/>
            <a:ext cx="6192838" cy="3484563"/>
          </a:xfrm>
          <a:ln/>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Ahora vamos a hacer lo mismo con algunas enfermedades con un componente medioambiental. Sus opciones son las garrapatas, los alimentos, el suelo y los mosquitos.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&lt;Haga clic para ver todos los ejemplos&gt; </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Muchas veces, usted puede recolectar muestras humanas, animales y/o ambientales durante la investigación de un brote. Por ejemplo, durante un brote de </a:t>
            </a:r>
            <a:r>
              <a:rPr lang="es-GT" sz="1200" b="0" u="none" noProof="0" dirty="0" err="1">
                <a:effectLst/>
                <a:latin typeface="Arial" panose="020B0604020202020204" pitchFamily="34" charset="0"/>
                <a:ea typeface="Times New Roman" panose="02020603050405020304" pitchFamily="18" charset="0"/>
                <a:cs typeface="Arial" panose="020B0604020202020204" pitchFamily="34" charset="0"/>
              </a:rPr>
              <a:t>aflatoxicosis</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 puede recolectar muestras de suero de pacientes casos, así como de alimentos. La muestra alimentaria específica que se colecte suele depender de los datos epidemiológicos. Por ejemplo, si un alimento específico está implicado en la investigación, este será el alimento del que se tomarán muestras. </a:t>
            </a: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GT" sz="1200" b="0" i="1" noProof="0" dirty="0">
              <a:solidFill>
                <a:srgbClr val="00953A"/>
              </a:solidFill>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solidFill>
                  <a:srgbClr val="00953A"/>
                </a:solidFill>
                <a:effectLst/>
                <a:latin typeface="Arial" panose="020B0604020202020204" pitchFamily="34" charset="0"/>
                <a:cs typeface="Arial" panose="020B0604020202020204" pitchFamily="34" charset="0"/>
              </a:rPr>
              <a:t>Pregunte a </a:t>
            </a:r>
            <a:r>
              <a:rPr lang="es-GT" sz="1200" b="0" i="0" noProof="0" dirty="0">
                <a:solidFill>
                  <a:srgbClr val="00953A"/>
                </a:solidFill>
                <a:effectLst/>
                <a:latin typeface="Arial" panose="020B0604020202020204" pitchFamily="34" charset="0"/>
                <a:cs typeface="Arial" panose="020B0604020202020204" pitchFamily="34" charset="0"/>
              </a:rPr>
              <a:t>los participantes qué preguntas tienen antes de continuar.</a:t>
            </a:r>
          </a:p>
          <a:p>
            <a:pPr marL="0" marR="0" indent="0">
              <a:lnSpc>
                <a:spcPct val="115000"/>
              </a:lnSpc>
              <a:spcBef>
                <a:spcPts val="0"/>
              </a:spcBef>
              <a:spcAft>
                <a:spcPts val="1200"/>
              </a:spcAft>
              <a:buFont typeface="Wingdings" panose="05000000000000000000" pitchFamily="2" charset="2"/>
              <a:buNone/>
            </a:pPr>
            <a:endParaRPr lang="es-GT" sz="1200" b="0" i="0" noProof="0" dirty="0">
              <a:solidFill>
                <a:srgbClr val="00953A"/>
              </a:solidFill>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0" i="0" noProof="0" dirty="0">
                <a:solidFill>
                  <a:srgbClr val="00953A"/>
                </a:solidFill>
                <a:effectLst/>
                <a:latin typeface="Arial" panose="020B0604020202020204" pitchFamily="34" charset="0"/>
                <a:cs typeface="Arial" panose="020B0604020202020204" pitchFamily="34" charset="0"/>
              </a:rPr>
              <a:t>Si es necesario, </a:t>
            </a:r>
            <a:r>
              <a:rPr lang="es-GT" sz="1200" b="1" i="0" u="sng" noProof="0" dirty="0">
                <a:solidFill>
                  <a:srgbClr val="00953A"/>
                </a:solidFill>
                <a:effectLst/>
                <a:latin typeface="Arial" panose="020B0604020202020204" pitchFamily="34" charset="0"/>
                <a:cs typeface="Arial" panose="020B0604020202020204" pitchFamily="34" charset="0"/>
              </a:rPr>
              <a:t>responda </a:t>
            </a:r>
            <a:r>
              <a:rPr lang="es-GT" sz="1200" b="0" i="0" noProof="0" dirty="0">
                <a:solidFill>
                  <a:srgbClr val="00953A"/>
                </a:solidFill>
                <a:effectLst/>
                <a:latin typeface="Arial" panose="020B0604020202020204" pitchFamily="34" charset="0"/>
                <a:cs typeface="Arial" panose="020B0604020202020204" pitchFamily="34" charset="0"/>
              </a:rPr>
              <a:t>a las preguntas.</a:t>
            </a:r>
            <a:endParaRPr lang="es-GT" sz="1200" b="0" i="0" noProof="0" dirty="0">
              <a:latin typeface="Arial" panose="020B0604020202020204" pitchFamily="34" charset="0"/>
              <a:cs typeface="Arial" panose="020B0604020202020204" pitchFamily="34" charset="0"/>
            </a:endParaRPr>
          </a:p>
          <a:p>
            <a:pPr marL="0" marR="0">
              <a:spcBef>
                <a:spcPts val="0"/>
              </a:spcBef>
              <a:spcAft>
                <a:spcPts val="800"/>
              </a:spcAft>
            </a:pPr>
            <a:endParaRPr lang="en-US" b="0" dirty="0"/>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9568">
              <a:defRPr sz="2400" b="1">
                <a:solidFill>
                  <a:schemeClr val="tx1"/>
                </a:solidFill>
                <a:latin typeface="Times New Roman" panose="02020603050405020304" pitchFamily="18" charset="0"/>
              </a:defRPr>
            </a:lvl1pPr>
            <a:lvl2pPr marL="757066" indent="-291179" defTabSz="949568">
              <a:defRPr sz="2400" b="1">
                <a:solidFill>
                  <a:schemeClr val="tx1"/>
                </a:solidFill>
                <a:latin typeface="Times New Roman" panose="02020603050405020304" pitchFamily="18" charset="0"/>
              </a:defRPr>
            </a:lvl2pPr>
            <a:lvl3pPr marL="1164717" indent="-232943" defTabSz="949568">
              <a:defRPr sz="2400" b="1">
                <a:solidFill>
                  <a:schemeClr val="tx1"/>
                </a:solidFill>
                <a:latin typeface="Times New Roman" panose="02020603050405020304" pitchFamily="18" charset="0"/>
              </a:defRPr>
            </a:lvl3pPr>
            <a:lvl4pPr marL="1630604" indent="-232943" defTabSz="949568">
              <a:defRPr sz="2400" b="1">
                <a:solidFill>
                  <a:schemeClr val="tx1"/>
                </a:solidFill>
                <a:latin typeface="Times New Roman" panose="02020603050405020304" pitchFamily="18" charset="0"/>
              </a:defRPr>
            </a:lvl4pPr>
            <a:lvl5pPr marL="2096491" indent="-232943" defTabSz="949568">
              <a:defRPr sz="2400" b="1">
                <a:solidFill>
                  <a:schemeClr val="tx1"/>
                </a:solidFill>
                <a:latin typeface="Times New Roman" panose="02020603050405020304" pitchFamily="18" charset="0"/>
              </a:defRPr>
            </a:lvl5pPr>
            <a:lvl6pPr marL="2562377" indent="-232943" defTabSz="949568" eaLnBrk="0" fontAlgn="base" hangingPunct="0">
              <a:spcBef>
                <a:spcPct val="0"/>
              </a:spcBef>
              <a:spcAft>
                <a:spcPct val="0"/>
              </a:spcAft>
              <a:defRPr sz="2400" b="1">
                <a:solidFill>
                  <a:schemeClr val="tx1"/>
                </a:solidFill>
                <a:latin typeface="Times New Roman" panose="02020603050405020304" pitchFamily="18" charset="0"/>
              </a:defRPr>
            </a:lvl6pPr>
            <a:lvl7pPr marL="3028264" indent="-232943" defTabSz="949568" eaLnBrk="0" fontAlgn="base" hangingPunct="0">
              <a:spcBef>
                <a:spcPct val="0"/>
              </a:spcBef>
              <a:spcAft>
                <a:spcPct val="0"/>
              </a:spcAft>
              <a:defRPr sz="2400" b="1">
                <a:solidFill>
                  <a:schemeClr val="tx1"/>
                </a:solidFill>
                <a:latin typeface="Times New Roman" panose="02020603050405020304" pitchFamily="18" charset="0"/>
              </a:defRPr>
            </a:lvl7pPr>
            <a:lvl8pPr marL="3494151" indent="-232943" defTabSz="949568" eaLnBrk="0" fontAlgn="base" hangingPunct="0">
              <a:spcBef>
                <a:spcPct val="0"/>
              </a:spcBef>
              <a:spcAft>
                <a:spcPct val="0"/>
              </a:spcAft>
              <a:defRPr sz="2400" b="1">
                <a:solidFill>
                  <a:schemeClr val="tx1"/>
                </a:solidFill>
                <a:latin typeface="Times New Roman" panose="02020603050405020304" pitchFamily="18" charset="0"/>
              </a:defRPr>
            </a:lvl8pPr>
            <a:lvl9pPr marL="3960038" indent="-232943" defTabSz="949568" eaLnBrk="0" fontAlgn="base" hangingPunct="0">
              <a:spcBef>
                <a:spcPct val="0"/>
              </a:spcBef>
              <a:spcAft>
                <a:spcPct val="0"/>
              </a:spcAft>
              <a:defRPr sz="2400" b="1">
                <a:solidFill>
                  <a:schemeClr val="tx1"/>
                </a:solidFill>
                <a:latin typeface="Times New Roman" panose="02020603050405020304" pitchFamily="18" charset="0"/>
              </a:defRPr>
            </a:lvl9pPr>
          </a:lstStyle>
          <a:p>
            <a:fld id="{E9816232-8585-4017-9395-696A6664DB1E}" type="slidenum">
              <a:rPr lang="en-US" altLang="en-US" sz="1200" b="0"/>
              <a:t>12</a:t>
            </a:fld>
            <a:endParaRPr lang="en-US" altLang="en-US" sz="1200" b="0"/>
          </a:p>
        </p:txBody>
      </p:sp>
    </p:spTree>
    <p:extLst>
      <p:ext uri="{BB962C8B-B14F-4D97-AF65-F5344CB8AC3E}">
        <p14:creationId xmlns:p14="http://schemas.microsoft.com/office/powerpoint/2010/main" val="25566092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Hemos mencionado la sangre como espécimen para la colecta de malaria, pero no es tan sencillo. Esta diapositiva muestra cuatro formas diferentes de recolectar muestras de sangre: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en tubos, en gotas de sangre seca sobre papel de filtro, en frascos de hemocultivo y en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láminas. Cada una de ellas se utiliza para distintos tipos de análisis. Observe que, entre los tubos de la esquina superior izquierda, cada uno tiene un tapón de un color diferente. Cada uno se utiliza para fines diferentes.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Por ejemplo</a:t>
            </a:r>
            <a:r>
              <a:rPr lang="es-MX" sz="1200" b="1" i="1" noProof="0" dirty="0">
                <a:effectLst/>
                <a:latin typeface="Arial" panose="020B0604020202020204" pitchFamily="34" charset="0"/>
                <a:ea typeface="Times New Roman" panose="02020603050405020304" pitchFamily="18" charset="0"/>
                <a:cs typeface="Arial" panose="020B0604020202020204" pitchFamily="34" charset="0"/>
              </a:rPr>
              <a:t>, algunos tubos contienen anticoagulantes para evitar que la sangre se coagule, mientras que otros contienen</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activadores de la coagulación.</a:t>
            </a:r>
          </a:p>
          <a:p>
            <a:pPr marL="0" marR="0">
              <a:lnSpc>
                <a:spcPct val="115000"/>
              </a:lnSpc>
              <a:spcBef>
                <a:spcPts val="120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Saber qué tipo de muestra recolectar y cómo recogerla requiere conocimientos especializados, lo que refuerza por qué es tan importante colaborar con el laboratorio: para recoger las muestras adecuadas de la forma adecuada.</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13</a:t>
            </a:fld>
            <a:endParaRPr lang="en-US"/>
          </a:p>
        </p:txBody>
      </p:sp>
    </p:spTree>
    <p:extLst>
      <p:ext uri="{BB962C8B-B14F-4D97-AF65-F5344CB8AC3E}">
        <p14:creationId xmlns:p14="http://schemas.microsoft.com/office/powerpoint/2010/main" val="2730560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Y, por supuesto, las muestras de otras fuentes distintas de la sangre se recogen de diferentes maneras en distintos recipientes. Una vez más, se requieren conocimientos especializados para recolectar y gestionar las muestras, por lo que es esencial consultar con el laboratorio.</a:t>
            </a:r>
          </a:p>
          <a:p>
            <a:pPr>
              <a:defRPr/>
            </a:pPr>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14</a:t>
            </a:fld>
            <a:endParaRPr lang="en-US"/>
          </a:p>
        </p:txBody>
      </p:sp>
    </p:spTree>
    <p:extLst>
      <p:ext uri="{BB962C8B-B14F-4D97-AF65-F5344CB8AC3E}">
        <p14:creationId xmlns:p14="http://schemas.microsoft.com/office/powerpoint/2010/main" val="3602762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Esta es una lista más completa de lo que el laboratorio puede proporcionarle y de lo que usted necesita para la recolección y el manejo de muestras. Los artículos están agrupados en cuatro categorías:</a:t>
            </a:r>
          </a:p>
          <a:p>
            <a:pPr marL="628650" marR="0" lvl="1" indent="-171450">
              <a:lnSpc>
                <a:spcPct val="115000"/>
              </a:lnSpc>
              <a:spcBef>
                <a:spcPts val="120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Documentos,</a:t>
            </a:r>
          </a:p>
          <a:p>
            <a:pPr marL="628650" marR="0" lvl="1" indent="-171450">
              <a:lnSpc>
                <a:spcPct val="115000"/>
              </a:lnSpc>
              <a:spcBef>
                <a:spcPts val="120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Equipos de protección personal (también llamados EPP),</a:t>
            </a:r>
          </a:p>
          <a:p>
            <a:pPr marL="628650" marR="0" lvl="1" indent="-171450">
              <a:lnSpc>
                <a:spcPct val="115000"/>
              </a:lnSpc>
              <a:spcBef>
                <a:spcPts val="120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Materiales para la recolección de muestras, y</a:t>
            </a:r>
          </a:p>
          <a:p>
            <a:pPr marL="628650" marR="0" lvl="1" indent="-171450">
              <a:lnSpc>
                <a:spcPct val="115000"/>
              </a:lnSpc>
              <a:spcBef>
                <a:spcPts val="120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Materiales de embalaje y transporte.</a:t>
            </a:r>
          </a:p>
          <a:p>
            <a:pPr marL="457200" marR="0" lvl="1" indent="0">
              <a:lnSpc>
                <a:spcPct val="115000"/>
              </a:lnSpc>
              <a:spcBef>
                <a:spcPts val="1200"/>
              </a:spcBef>
              <a:spcAft>
                <a:spcPts val="0"/>
              </a:spcAft>
              <a:buFont typeface="Courier New" panose="02070309020205020404" pitchFamily="49" charset="0"/>
              <a:buNone/>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Esta es una lista de materiales que usted o el técnico debe tener para recolectar y manipular muestras para el laboratorio. Es posible que el laboratorio pueda proporcionar algunos, la mayoría o todos estos materiales, pero no necesariamente. Usted necesita saber si su laboratorio puede proporcionarle estos suministros.</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GT" sz="1200" b="1" i="1" noProof="0" dirty="0">
                <a:effectLst/>
                <a:latin typeface="Arial" panose="020B0604020202020204" pitchFamily="34" charset="0"/>
                <a:cs typeface="Arial" panose="020B0604020202020204" pitchFamily="34" charset="0"/>
              </a:rPr>
              <a:t>Ejercicio opcional: Divida la clase en cuatro grupos. Asigne una categoría a cada grupo. Pida a cada grupo que </a:t>
            </a:r>
            <a:r>
              <a:rPr lang="es-MX" sz="1200" b="1" i="1" noProof="0" dirty="0">
                <a:effectLst/>
                <a:latin typeface="Arial" panose="020B0604020202020204" pitchFamily="34" charset="0"/>
                <a:cs typeface="Arial" panose="020B0604020202020204" pitchFamily="34" charset="0"/>
              </a:rPr>
              <a:t>elabore una lista de los materiales que necesita en su categoría correspondiente</a:t>
            </a:r>
            <a:r>
              <a:rPr lang="es-GT" sz="1200" b="1" i="1" noProof="0" dirty="0">
                <a:effectLst/>
                <a:latin typeface="Arial" panose="020B0604020202020204" pitchFamily="34" charset="0"/>
                <a:cs typeface="Arial" panose="020B0604020202020204" pitchFamily="34" charset="0"/>
              </a:rPr>
              <a:t>. Después de 5 minutos, pida a cada grupo que presente su lista.</a:t>
            </a:r>
          </a:p>
          <a:p>
            <a:pPr marL="0" marR="0">
              <a:lnSpc>
                <a:spcPct val="115000"/>
              </a:lnSpc>
              <a:spcBef>
                <a:spcPts val="120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15</a:t>
            </a:fld>
            <a:endParaRPr lang="en-US"/>
          </a:p>
        </p:txBody>
      </p:sp>
    </p:spTree>
    <p:extLst>
      <p:ext uri="{BB962C8B-B14F-4D97-AF65-F5344CB8AC3E}">
        <p14:creationId xmlns:p14="http://schemas.microsoft.com/office/powerpoint/2010/main" val="41547132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i="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Las abreviaturas de este ejemplo son:</a:t>
            </a:r>
          </a:p>
          <a:p>
            <a:pPr marL="1085850" marR="0">
              <a:lnSpc>
                <a:spcPct val="115000"/>
              </a:lnSpc>
              <a:spcBef>
                <a:spcPts val="0"/>
              </a:spcBef>
              <a:spcAft>
                <a:spcPts val="0"/>
              </a:spcAft>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FRC = formulario de reporte de caso</a:t>
            </a:r>
          </a:p>
          <a:p>
            <a:pPr marL="1085850" marR="0">
              <a:lnSpc>
                <a:spcPct val="115000"/>
              </a:lnSpc>
              <a:spcBef>
                <a:spcPts val="0"/>
              </a:spcBef>
              <a:spcAft>
                <a:spcPts val="0"/>
              </a:spcAft>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OMD = Oficial medico del distrito</a:t>
            </a:r>
          </a:p>
          <a:p>
            <a:pPr marL="1085850" marR="0">
              <a:lnSpc>
                <a:spcPct val="115000"/>
              </a:lnSpc>
              <a:spcBef>
                <a:spcPts val="0"/>
              </a:spcBef>
              <a:spcAft>
                <a:spcPts val="600"/>
              </a:spcAft>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ELDS = Equipo de logística de distrito de salud</a:t>
            </a:r>
          </a:p>
          <a:p>
            <a:pPr marL="1085850" marR="0">
              <a:lnSpc>
                <a:spcPct val="115000"/>
              </a:lnSpc>
              <a:spcBef>
                <a:spcPts val="0"/>
              </a:spcBef>
              <a:spcAft>
                <a:spcPts val="600"/>
              </a:spcAft>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primer encabezado de la diapositiva anterior era "Documentos", que incluye procedimientos operativos estándar (POEs) y guías. El laboratorio puede tener protocolos escritos para la recolección de muestras. Este protocolo indica que el laboratorio generará tres etiquetas: una se adjunta a la muestra enviada al laboratorio, otra al formulario de reporte de caso (FRC) y la tercera es adicional.</a:t>
            </a:r>
          </a:p>
          <a:p>
            <a:pPr marL="171450" marR="0" indent="-171450">
              <a:lnSpc>
                <a:spcPct val="115000"/>
              </a:lnSpc>
              <a:spcBef>
                <a:spcPts val="1200"/>
              </a:spcBef>
              <a:spcAft>
                <a:spcPts val="600"/>
              </a:spcAft>
              <a:buFont typeface="Wingdings" panose="05000000000000000000" pitchFamily="2" charset="2"/>
              <a:buChar char="§"/>
            </a:pPr>
            <a:endParaRPr lang="es-GT" sz="1200" b="1" u="sng"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equipo recolecta datos y muestras de los pacientes. Rellenan el FRC. Colocan las etiquetas adecuadas en las muestras y las transportan al laboratorio antes de las 17: 00 horas. Una vez que las muestras llegan al laboratorio, este dispone de 18 horas para realizar las pruebas. Mientras tanto, el equipo también envía el formulario de reporte del caso al oficial médico del distrito, quien lo remite al equipo de logística del distrito de salud. Aunque este protocolo no indica que se deba compartir con el laboratorio una copia del formulario del reporte del caso, muchos laboratorios agradecerían recibir una copia con las muestras, ya que aporta una perspectiva sobre por qué se ha pedido la prueba.</a:t>
            </a:r>
          </a:p>
          <a:p>
            <a:pPr marL="0" marR="0">
              <a:lnSpc>
                <a:spcPct val="115000"/>
              </a:lnSpc>
              <a:spcBef>
                <a:spcPts val="120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Cuando el laboratorio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complete su prueba, los resultados se envían por correo electrónico al Oficial Médico del Distrito para que estos</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puedan añadirse al Formulario de Reporte de Caso. La elaboración y el uso de este tipo de directrices y protocolos</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 tanto antes de un brote o durante la investigación de un caso,</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ayudarán a garantizar un proceso coordinado y sistemático.</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16</a:t>
            </a:fld>
            <a:endParaRPr lang="en-US"/>
          </a:p>
        </p:txBody>
      </p:sp>
    </p:spTree>
    <p:extLst>
      <p:ext uri="{BB962C8B-B14F-4D97-AF65-F5344CB8AC3E}">
        <p14:creationId xmlns:p14="http://schemas.microsoft.com/office/powerpoint/2010/main" val="4742832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xfrm>
            <a:off x="409575" y="698500"/>
            <a:ext cx="6192838" cy="3484563"/>
          </a:xfrm>
          <a:ln/>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diapositiva anterior mostraba etiquetas impresas por el laboratorio. Muchas veces, una etiqueta debe rellenarse a mano. Si es así, la etiqueta debe contener, como mínimo:</a:t>
            </a:r>
          </a:p>
          <a:p>
            <a:pPr marL="685800" marR="0" lvl="1" indent="-228600">
              <a:lnSpc>
                <a:spcPct val="115000"/>
              </a:lnSpc>
              <a:spcBef>
                <a:spcPts val="1200"/>
              </a:spcBef>
              <a:spcAft>
                <a:spcPts val="60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Nombre del paciente</a:t>
            </a:r>
          </a:p>
          <a:p>
            <a:pPr marL="685800" marR="0" lvl="1" indent="-228600">
              <a:lnSpc>
                <a:spcPct val="115000"/>
              </a:lnSpc>
              <a:spcBef>
                <a:spcPts val="1200"/>
              </a:spcBef>
              <a:spcAft>
                <a:spcPts val="60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Un identificador único para el paciente, como el número de expediente clínico</a:t>
            </a:r>
          </a:p>
          <a:p>
            <a:pPr marL="685800" marR="0" lvl="1" indent="-228600">
              <a:lnSpc>
                <a:spcPct val="115000"/>
              </a:lnSpc>
              <a:spcBef>
                <a:spcPts val="1200"/>
              </a:spcBef>
              <a:spcAft>
                <a:spcPts val="60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fuente anatómica o el tipo de la muestra (como suero, LCR, etc.).</a:t>
            </a:r>
          </a:p>
          <a:p>
            <a:pPr marL="685800" marR="0" lvl="1" indent="-228600">
              <a:lnSpc>
                <a:spcPct val="115000"/>
              </a:lnSpc>
              <a:spcBef>
                <a:spcPts val="1200"/>
              </a:spcBef>
              <a:spcAft>
                <a:spcPts val="60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fecha y hora de recolección.</a:t>
            </a:r>
          </a:p>
          <a:p>
            <a:pPr marL="457200" marR="0" lvl="1" indent="0">
              <a:lnSpc>
                <a:spcPct val="115000"/>
              </a:lnSpc>
              <a:spcBef>
                <a:spcPts val="1200"/>
              </a:spcBef>
              <a:spcAft>
                <a:spcPts val="600"/>
              </a:spcAft>
              <a:buFont typeface="+mj-lt"/>
              <a:buNone/>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etiqueta también puede contener las iniciales de la persona que recogió la muestra. Si rellena la etiqueta a mano, asegúrese de usar un rotulador permanente. Las muestras pueden congelarse o ponerse en un baño de agua o descontaminarse con alcohol, así que no utilice tinta que pueda correrse. Del mismo modo, la etiqueta debe estar bien sujeta para que no se caiga en ninguna de esas condiciones. Y asegúrese de colocar la etiqueta en el recipiente, no en la tapa que se quitará.</a:t>
            </a:r>
          </a:p>
          <a:p>
            <a:pPr>
              <a:defRPr/>
            </a:pPr>
            <a:endParaRPr lang="en-US" dirty="0"/>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9568">
              <a:defRPr sz="2400" b="1">
                <a:solidFill>
                  <a:schemeClr val="tx1"/>
                </a:solidFill>
                <a:latin typeface="Times New Roman" panose="02020603050405020304" pitchFamily="18" charset="0"/>
              </a:defRPr>
            </a:lvl1pPr>
            <a:lvl2pPr marL="757066" indent="-291179" defTabSz="949568">
              <a:defRPr sz="2400" b="1">
                <a:solidFill>
                  <a:schemeClr val="tx1"/>
                </a:solidFill>
                <a:latin typeface="Times New Roman" panose="02020603050405020304" pitchFamily="18" charset="0"/>
              </a:defRPr>
            </a:lvl2pPr>
            <a:lvl3pPr marL="1164717" indent="-232943" defTabSz="949568">
              <a:defRPr sz="2400" b="1">
                <a:solidFill>
                  <a:schemeClr val="tx1"/>
                </a:solidFill>
                <a:latin typeface="Times New Roman" panose="02020603050405020304" pitchFamily="18" charset="0"/>
              </a:defRPr>
            </a:lvl3pPr>
            <a:lvl4pPr marL="1630604" indent="-232943" defTabSz="949568">
              <a:defRPr sz="2400" b="1">
                <a:solidFill>
                  <a:schemeClr val="tx1"/>
                </a:solidFill>
                <a:latin typeface="Times New Roman" panose="02020603050405020304" pitchFamily="18" charset="0"/>
              </a:defRPr>
            </a:lvl4pPr>
            <a:lvl5pPr marL="2096491" indent="-232943" defTabSz="949568">
              <a:defRPr sz="2400" b="1">
                <a:solidFill>
                  <a:schemeClr val="tx1"/>
                </a:solidFill>
                <a:latin typeface="Times New Roman" panose="02020603050405020304" pitchFamily="18" charset="0"/>
              </a:defRPr>
            </a:lvl5pPr>
            <a:lvl6pPr marL="2562377" indent="-232943" defTabSz="949568" eaLnBrk="0" fontAlgn="base" hangingPunct="0">
              <a:spcBef>
                <a:spcPct val="0"/>
              </a:spcBef>
              <a:spcAft>
                <a:spcPct val="0"/>
              </a:spcAft>
              <a:defRPr sz="2400" b="1">
                <a:solidFill>
                  <a:schemeClr val="tx1"/>
                </a:solidFill>
                <a:latin typeface="Times New Roman" panose="02020603050405020304" pitchFamily="18" charset="0"/>
              </a:defRPr>
            </a:lvl6pPr>
            <a:lvl7pPr marL="3028264" indent="-232943" defTabSz="949568" eaLnBrk="0" fontAlgn="base" hangingPunct="0">
              <a:spcBef>
                <a:spcPct val="0"/>
              </a:spcBef>
              <a:spcAft>
                <a:spcPct val="0"/>
              </a:spcAft>
              <a:defRPr sz="2400" b="1">
                <a:solidFill>
                  <a:schemeClr val="tx1"/>
                </a:solidFill>
                <a:latin typeface="Times New Roman" panose="02020603050405020304" pitchFamily="18" charset="0"/>
              </a:defRPr>
            </a:lvl7pPr>
            <a:lvl8pPr marL="3494151" indent="-232943" defTabSz="949568" eaLnBrk="0" fontAlgn="base" hangingPunct="0">
              <a:spcBef>
                <a:spcPct val="0"/>
              </a:spcBef>
              <a:spcAft>
                <a:spcPct val="0"/>
              </a:spcAft>
              <a:defRPr sz="2400" b="1">
                <a:solidFill>
                  <a:schemeClr val="tx1"/>
                </a:solidFill>
                <a:latin typeface="Times New Roman" panose="02020603050405020304" pitchFamily="18" charset="0"/>
              </a:defRPr>
            </a:lvl8pPr>
            <a:lvl9pPr marL="3960038" indent="-232943" defTabSz="949568" eaLnBrk="0" fontAlgn="base" hangingPunct="0">
              <a:spcBef>
                <a:spcPct val="0"/>
              </a:spcBef>
              <a:spcAft>
                <a:spcPct val="0"/>
              </a:spcAft>
              <a:defRPr sz="2400" b="1">
                <a:solidFill>
                  <a:schemeClr val="tx1"/>
                </a:solidFill>
                <a:latin typeface="Times New Roman" panose="02020603050405020304" pitchFamily="18" charset="0"/>
              </a:defRPr>
            </a:lvl9pPr>
          </a:lstStyle>
          <a:p>
            <a:fld id="{6EFAB92F-6A0F-48E9-98E0-0EDE058220FA}" type="slidenum">
              <a:rPr lang="en-US" altLang="en-US" sz="1200" b="0"/>
              <a:t>17</a:t>
            </a:fld>
            <a:endParaRPr lang="en-US" altLang="en-US" sz="1200" b="0"/>
          </a:p>
        </p:txBody>
      </p:sp>
    </p:spTree>
    <p:extLst>
      <p:ext uri="{BB962C8B-B14F-4D97-AF65-F5344CB8AC3E}">
        <p14:creationId xmlns:p14="http://schemas.microsoft.com/office/powerpoint/2010/main" val="10856979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xfrm>
            <a:off x="409575" y="698500"/>
            <a:ext cx="6192838" cy="3484563"/>
          </a:xfrm>
          <a:ln/>
        </p:spPr>
        <p:txBody>
          <a:bodyPr/>
          <a:lstStyle/>
          <a:p>
            <a:endParaRPr lang="es-GT"/>
          </a:p>
        </p:txBody>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0"/>
              </a:spcBef>
              <a:spcAft>
                <a:spcPts val="600"/>
              </a:spcAft>
            </a:pPr>
            <a:endParaRPr lang="es-GT" sz="1200" b="1" u="sng"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Al igual que la muestra correcta debe recolectarse de la forma correcta, colocarse en el recipiente correcto con la etiqueta correcta, también debe envasarse de la forma correcta. Los distintos contenedores de muestras deben envasarse de forma diferente. Este ejemplo muestra cómo deben envasarse las muestras de sangre y de tejidos.</a:t>
            </a:r>
          </a:p>
          <a:p>
            <a:pPr marL="685800" marR="0" lvl="1" indent="-228600">
              <a:lnSpc>
                <a:spcPct val="115000"/>
              </a:lnSpc>
              <a:spcBef>
                <a:spcPts val="0"/>
              </a:spcBef>
              <a:spcAft>
                <a:spcPts val="60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Colocar las muestras de sangre en bolsas de riesgo biológico. Séllelas herméticamente.</a:t>
            </a:r>
          </a:p>
          <a:p>
            <a:pPr marL="685800" marR="0" lvl="1" indent="-228600">
              <a:lnSpc>
                <a:spcPct val="115000"/>
              </a:lnSpc>
              <a:spcBef>
                <a:spcPts val="0"/>
              </a:spcBef>
              <a:spcAft>
                <a:spcPts val="60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Colocar las bolsas en el recipiente. Séllelas herméticamente.</a:t>
            </a:r>
          </a:p>
          <a:p>
            <a:pPr marL="685800" marR="0" lvl="1" indent="-228600">
              <a:lnSpc>
                <a:spcPct val="115000"/>
              </a:lnSpc>
              <a:spcBef>
                <a:spcPts val="0"/>
              </a:spcBef>
              <a:spcAft>
                <a:spcPts val="60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Colocar los contenedores en la caja de transporte. Rellene la caja con espuma de poliestireno. </a:t>
            </a:r>
          </a:p>
          <a:p>
            <a:pPr marL="685800" marR="0" lvl="1" indent="-228600">
              <a:lnSpc>
                <a:spcPct val="115000"/>
              </a:lnSpc>
              <a:spcBef>
                <a:spcPts val="0"/>
              </a:spcBef>
              <a:spcAft>
                <a:spcPts val="60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Colocar los formularios dentro de la caja. Cerrar la caja con cinta adhesiva. </a:t>
            </a:r>
          </a:p>
          <a:p>
            <a:pPr marL="685800" marR="0" lvl="1" indent="-228600">
              <a:lnSpc>
                <a:spcPct val="115000"/>
              </a:lnSpc>
              <a:spcBef>
                <a:spcPts val="0"/>
              </a:spcBef>
              <a:spcAft>
                <a:spcPts val="60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Etiquetar la caja y transportarla inmediatamente al laboratorio local</a:t>
            </a:r>
          </a:p>
          <a:p>
            <a:endParaRPr lang="en-US" altLang="en-US" dirty="0">
              <a:latin typeface="Arial" panose="020B0604020202020204" pitchFamily="34" charset="0"/>
            </a:endParaRPr>
          </a:p>
        </p:txBody>
      </p:sp>
      <p:sp>
        <p:nvSpPr>
          <p:cNvPr id="58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9568">
              <a:defRPr sz="2400" b="1">
                <a:solidFill>
                  <a:schemeClr val="tx1"/>
                </a:solidFill>
                <a:latin typeface="Times New Roman" panose="02020603050405020304" pitchFamily="18" charset="0"/>
              </a:defRPr>
            </a:lvl1pPr>
            <a:lvl2pPr marL="757066" indent="-291179" defTabSz="949568">
              <a:defRPr sz="2400" b="1">
                <a:solidFill>
                  <a:schemeClr val="tx1"/>
                </a:solidFill>
                <a:latin typeface="Times New Roman" panose="02020603050405020304" pitchFamily="18" charset="0"/>
              </a:defRPr>
            </a:lvl2pPr>
            <a:lvl3pPr marL="1164717" indent="-232943" defTabSz="949568">
              <a:defRPr sz="2400" b="1">
                <a:solidFill>
                  <a:schemeClr val="tx1"/>
                </a:solidFill>
                <a:latin typeface="Times New Roman" panose="02020603050405020304" pitchFamily="18" charset="0"/>
              </a:defRPr>
            </a:lvl3pPr>
            <a:lvl4pPr marL="1630604" indent="-232943" defTabSz="949568">
              <a:defRPr sz="2400" b="1">
                <a:solidFill>
                  <a:schemeClr val="tx1"/>
                </a:solidFill>
                <a:latin typeface="Times New Roman" panose="02020603050405020304" pitchFamily="18" charset="0"/>
              </a:defRPr>
            </a:lvl4pPr>
            <a:lvl5pPr marL="2096491" indent="-232943" defTabSz="949568">
              <a:defRPr sz="2400" b="1">
                <a:solidFill>
                  <a:schemeClr val="tx1"/>
                </a:solidFill>
                <a:latin typeface="Times New Roman" panose="02020603050405020304" pitchFamily="18" charset="0"/>
              </a:defRPr>
            </a:lvl5pPr>
            <a:lvl6pPr marL="2562377" indent="-232943" defTabSz="949568" eaLnBrk="0" fontAlgn="base" hangingPunct="0">
              <a:spcBef>
                <a:spcPct val="0"/>
              </a:spcBef>
              <a:spcAft>
                <a:spcPct val="0"/>
              </a:spcAft>
              <a:defRPr sz="2400" b="1">
                <a:solidFill>
                  <a:schemeClr val="tx1"/>
                </a:solidFill>
                <a:latin typeface="Times New Roman" panose="02020603050405020304" pitchFamily="18" charset="0"/>
              </a:defRPr>
            </a:lvl6pPr>
            <a:lvl7pPr marL="3028264" indent="-232943" defTabSz="949568" eaLnBrk="0" fontAlgn="base" hangingPunct="0">
              <a:spcBef>
                <a:spcPct val="0"/>
              </a:spcBef>
              <a:spcAft>
                <a:spcPct val="0"/>
              </a:spcAft>
              <a:defRPr sz="2400" b="1">
                <a:solidFill>
                  <a:schemeClr val="tx1"/>
                </a:solidFill>
                <a:latin typeface="Times New Roman" panose="02020603050405020304" pitchFamily="18" charset="0"/>
              </a:defRPr>
            </a:lvl7pPr>
            <a:lvl8pPr marL="3494151" indent="-232943" defTabSz="949568" eaLnBrk="0" fontAlgn="base" hangingPunct="0">
              <a:spcBef>
                <a:spcPct val="0"/>
              </a:spcBef>
              <a:spcAft>
                <a:spcPct val="0"/>
              </a:spcAft>
              <a:defRPr sz="2400" b="1">
                <a:solidFill>
                  <a:schemeClr val="tx1"/>
                </a:solidFill>
                <a:latin typeface="Times New Roman" panose="02020603050405020304" pitchFamily="18" charset="0"/>
              </a:defRPr>
            </a:lvl8pPr>
            <a:lvl9pPr marL="3960038" indent="-232943" defTabSz="949568" eaLnBrk="0" fontAlgn="base" hangingPunct="0">
              <a:spcBef>
                <a:spcPct val="0"/>
              </a:spcBef>
              <a:spcAft>
                <a:spcPct val="0"/>
              </a:spcAft>
              <a:defRPr sz="2400" b="1">
                <a:solidFill>
                  <a:schemeClr val="tx1"/>
                </a:solidFill>
                <a:latin typeface="Times New Roman" panose="02020603050405020304" pitchFamily="18" charset="0"/>
              </a:defRPr>
            </a:lvl9pPr>
          </a:lstStyle>
          <a:p>
            <a:fld id="{A808AB05-25A6-4DB7-874C-0F8C6F977904}" type="slidenum">
              <a:rPr lang="en-US" altLang="en-US" sz="1200" b="0"/>
              <a:t>18</a:t>
            </a:fld>
            <a:endParaRPr lang="en-US" altLang="en-US" sz="1200" b="0"/>
          </a:p>
        </p:txBody>
      </p:sp>
    </p:spTree>
    <p:extLst>
      <p:ext uri="{BB962C8B-B14F-4D97-AF65-F5344CB8AC3E}">
        <p14:creationId xmlns:p14="http://schemas.microsoft.com/office/powerpoint/2010/main" val="25431071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xfrm>
            <a:off x="409575" y="698500"/>
            <a:ext cx="6192838" cy="3484563"/>
          </a:xfrm>
          <a:ln/>
        </p:spPr>
        <p:txBody>
          <a:bodyPr/>
          <a:lstStyle/>
          <a:p>
            <a:endParaRPr lang="es-GT"/>
          </a:p>
        </p:txBody>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0"/>
              </a:spcBef>
              <a:spcAft>
                <a:spcPts val="600"/>
              </a:spcAft>
            </a:pPr>
            <a:endParaRPr lang="es-GT" sz="1200" b="1" u="sng"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Si una muestra tiene que ser enviada internacionalmente, por ejemplo al Instituto Pasteur o a los CDC, el embalaje debe cumplir los requisitos de la Asociación Internacional de Transporte Aéreo, o IATA. Para muestras infecciosas, piense en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el triple embalaje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0" marR="0" indent="0">
              <a:lnSpc>
                <a:spcPct val="115000"/>
              </a:lnSpc>
              <a:spcBef>
                <a:spcPts val="0"/>
              </a:spcBef>
              <a:spcAft>
                <a:spcPts val="600"/>
              </a:spcAft>
              <a:buFont typeface="Wingdings" panose="05000000000000000000" pitchFamily="2" charset="2"/>
              <a:buNone/>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457200" marR="0" lvl="1">
              <a:lnSpc>
                <a:spcPct val="115000"/>
              </a:lnSpc>
              <a:spcBef>
                <a:spcPts val="0"/>
              </a:spcBef>
              <a:spcAft>
                <a:spcPts val="600"/>
              </a:spcAft>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1.   El contenedor primario es el adecuado para la recolección de la muestra.</a:t>
            </a:r>
          </a:p>
          <a:p>
            <a:pPr marL="457200" marR="0" lvl="1">
              <a:lnSpc>
                <a:spcPct val="115000"/>
              </a:lnSpc>
              <a:spcBef>
                <a:spcPts val="0"/>
              </a:spcBef>
              <a:spcAft>
                <a:spcPts val="600"/>
              </a:spcAft>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2.   El embalaje secundario debe ser a prueba de fugas y capaz de soportar las altas temperaturas y presiones especificadas.</a:t>
            </a:r>
          </a:p>
          <a:p>
            <a:pPr marL="457200" marR="0" lvl="1">
              <a:lnSpc>
                <a:spcPct val="115000"/>
              </a:lnSpc>
              <a:spcBef>
                <a:spcPts val="0"/>
              </a:spcBef>
              <a:spcAft>
                <a:spcPts val="600"/>
              </a:spcAft>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3.   La caja exterior debe estar etiquetada con la Categoría ONU apropiada. La mayoría de las muestras biológicas de seres humanos entran en la categoría "UN3373 Sustancia Biológica Categoría B".</a:t>
            </a:r>
          </a:p>
          <a:p>
            <a:endParaRPr lang="en-US" altLang="en-US" dirty="0">
              <a:latin typeface="Arial" panose="020B0604020202020204" pitchFamily="34" charset="0"/>
            </a:endParaRPr>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9568">
              <a:defRPr sz="2400" b="1">
                <a:solidFill>
                  <a:schemeClr val="tx1"/>
                </a:solidFill>
                <a:latin typeface="Times New Roman" panose="02020603050405020304" pitchFamily="18" charset="0"/>
              </a:defRPr>
            </a:lvl1pPr>
            <a:lvl2pPr marL="757066" indent="-291179" defTabSz="949568">
              <a:defRPr sz="2400" b="1">
                <a:solidFill>
                  <a:schemeClr val="tx1"/>
                </a:solidFill>
                <a:latin typeface="Times New Roman" panose="02020603050405020304" pitchFamily="18" charset="0"/>
              </a:defRPr>
            </a:lvl2pPr>
            <a:lvl3pPr marL="1164717" indent="-232943" defTabSz="949568">
              <a:defRPr sz="2400" b="1">
                <a:solidFill>
                  <a:schemeClr val="tx1"/>
                </a:solidFill>
                <a:latin typeface="Times New Roman" panose="02020603050405020304" pitchFamily="18" charset="0"/>
              </a:defRPr>
            </a:lvl3pPr>
            <a:lvl4pPr marL="1630604" indent="-232943" defTabSz="949568">
              <a:defRPr sz="2400" b="1">
                <a:solidFill>
                  <a:schemeClr val="tx1"/>
                </a:solidFill>
                <a:latin typeface="Times New Roman" panose="02020603050405020304" pitchFamily="18" charset="0"/>
              </a:defRPr>
            </a:lvl4pPr>
            <a:lvl5pPr marL="2096491" indent="-232943" defTabSz="949568">
              <a:defRPr sz="2400" b="1">
                <a:solidFill>
                  <a:schemeClr val="tx1"/>
                </a:solidFill>
                <a:latin typeface="Times New Roman" panose="02020603050405020304" pitchFamily="18" charset="0"/>
              </a:defRPr>
            </a:lvl5pPr>
            <a:lvl6pPr marL="2562377" indent="-232943" defTabSz="949568" eaLnBrk="0" fontAlgn="base" hangingPunct="0">
              <a:spcBef>
                <a:spcPct val="0"/>
              </a:spcBef>
              <a:spcAft>
                <a:spcPct val="0"/>
              </a:spcAft>
              <a:defRPr sz="2400" b="1">
                <a:solidFill>
                  <a:schemeClr val="tx1"/>
                </a:solidFill>
                <a:latin typeface="Times New Roman" panose="02020603050405020304" pitchFamily="18" charset="0"/>
              </a:defRPr>
            </a:lvl6pPr>
            <a:lvl7pPr marL="3028264" indent="-232943" defTabSz="949568" eaLnBrk="0" fontAlgn="base" hangingPunct="0">
              <a:spcBef>
                <a:spcPct val="0"/>
              </a:spcBef>
              <a:spcAft>
                <a:spcPct val="0"/>
              </a:spcAft>
              <a:defRPr sz="2400" b="1">
                <a:solidFill>
                  <a:schemeClr val="tx1"/>
                </a:solidFill>
                <a:latin typeface="Times New Roman" panose="02020603050405020304" pitchFamily="18" charset="0"/>
              </a:defRPr>
            </a:lvl7pPr>
            <a:lvl8pPr marL="3494151" indent="-232943" defTabSz="949568" eaLnBrk="0" fontAlgn="base" hangingPunct="0">
              <a:spcBef>
                <a:spcPct val="0"/>
              </a:spcBef>
              <a:spcAft>
                <a:spcPct val="0"/>
              </a:spcAft>
              <a:defRPr sz="2400" b="1">
                <a:solidFill>
                  <a:schemeClr val="tx1"/>
                </a:solidFill>
                <a:latin typeface="Times New Roman" panose="02020603050405020304" pitchFamily="18" charset="0"/>
              </a:defRPr>
            </a:lvl8pPr>
            <a:lvl9pPr marL="3960038" indent="-232943" defTabSz="949568" eaLnBrk="0" fontAlgn="base" hangingPunct="0">
              <a:spcBef>
                <a:spcPct val="0"/>
              </a:spcBef>
              <a:spcAft>
                <a:spcPct val="0"/>
              </a:spcAft>
              <a:defRPr sz="2400" b="1">
                <a:solidFill>
                  <a:schemeClr val="tx1"/>
                </a:solidFill>
                <a:latin typeface="Times New Roman" panose="02020603050405020304" pitchFamily="18" charset="0"/>
              </a:defRPr>
            </a:lvl9pPr>
          </a:lstStyle>
          <a:p>
            <a:fld id="{4D4DC36B-90C3-413B-95F8-13F2A6CBC4BF}" type="slidenum">
              <a:rPr lang="en-US" altLang="en-US" sz="1200" b="0"/>
              <a:t>19</a:t>
            </a:fld>
            <a:endParaRPr lang="en-US" altLang="en-US" sz="1200" b="0"/>
          </a:p>
        </p:txBody>
      </p:sp>
    </p:spTree>
    <p:extLst>
      <p:ext uri="{BB962C8B-B14F-4D97-AF65-F5344CB8AC3E}">
        <p14:creationId xmlns:p14="http://schemas.microsoft.com/office/powerpoint/2010/main" val="179690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i="0">
                <a:latin typeface="Arial" panose="020B0604020202020204" pitchFamily="34" charset="0"/>
                <a:ea typeface="Calibri"/>
                <a:cs typeface="Arial" panose="020B0604020202020204" pitchFamily="34" charset="0"/>
                <a:sym typeface="Calibri"/>
              </a:rPr>
              <a:t>Notas del instructor</a:t>
            </a:r>
            <a:r>
              <a:rPr lang="en-US" sz="1200" i="0">
                <a:latin typeface="Arial" panose="020B0604020202020204" pitchFamily="34" charset="0"/>
                <a:ea typeface="Calibri"/>
                <a:cs typeface="Arial" panose="020B0604020202020204" pitchFamily="34" charset="0"/>
                <a:sym typeface="Calibri"/>
              </a:rPr>
              <a:t>: </a:t>
            </a:r>
          </a:p>
          <a:p>
            <a:pPr marL="0" marR="0" lvl="0" indent="0" algn="l" rtl="0">
              <a:lnSpc>
                <a:spcPct val="100000"/>
              </a:lnSpc>
              <a:spcBef>
                <a:spcPts val="0"/>
              </a:spcBef>
              <a:spcAft>
                <a:spcPts val="0"/>
              </a:spcAft>
              <a:buClr>
                <a:schemeClr val="dk1"/>
              </a:buClr>
              <a:buSzPts val="1200"/>
              <a:buFont typeface="Calibri"/>
              <a:buNone/>
            </a:pPr>
            <a:endParaRPr lang="en-US" b="1">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0"/>
              </a:spcAft>
              <a:buClr>
                <a:schemeClr val="dk1"/>
              </a:buClr>
              <a:buSzPts val="1200"/>
              <a:buFont typeface="Wingdings" panose="05000000000000000000" pitchFamily="2" charset="2"/>
              <a:buChar char="v"/>
              <a:tabLst/>
              <a:defRPr/>
            </a:pPr>
            <a:r>
              <a:rPr lang="en-US" b="1" i="1">
                <a:latin typeface="Arial" panose="020B0604020202020204" pitchFamily="34" charset="0"/>
                <a:cs typeface="Arial" panose="020B0604020202020204" pitchFamily="34" charset="0"/>
              </a:rPr>
              <a:t>Estos iconos están pensados para servirle de señales y ayudarle a navegar por el contenido y saber lo que le espera.</a:t>
            </a: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endParaRPr lang="en-US" b="1" u="sng">
              <a:latin typeface="Arial" panose="020B0604020202020204" pitchFamily="34" charset="0"/>
              <a:cs typeface="Arial" panose="020B0604020202020204" pitchFamily="34" charset="0"/>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n-US" b="1" u="sng">
                <a:latin typeface="Arial" panose="020B0604020202020204" pitchFamily="34" charset="0"/>
                <a:cs typeface="Arial" panose="020B0604020202020204" pitchFamily="34" charset="0"/>
              </a:rPr>
              <a:t>Diga: </a:t>
            </a:r>
            <a:r>
              <a:rPr lang="en-US" sz="1200" b="0">
                <a:latin typeface="Arial" panose="020B0604020202020204" pitchFamily="34" charset="0"/>
                <a:ea typeface="Calibri"/>
                <a:cs typeface="Arial" panose="020B0604020202020204" pitchFamily="34" charset="0"/>
                <a:sym typeface="Calibri"/>
              </a:rPr>
              <a:t>A modo de recordatorio</a:t>
            </a:r>
            <a:r>
              <a:rPr lang="en-US">
                <a:latin typeface="Arial" panose="020B0604020202020204" pitchFamily="34" charset="0"/>
                <a:cs typeface="Arial" panose="020B0604020202020204" pitchFamily="34" charset="0"/>
              </a:rPr>
              <a:t>, verá iconos utilizados a lo largo de las presentaciones de FETP Frontline. </a:t>
            </a:r>
          </a:p>
          <a:p>
            <a:endParaRPr lang="en-US"/>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a:t>
            </a:fld>
            <a:endParaRPr lang="en-US" altLang="en-US"/>
          </a:p>
        </p:txBody>
      </p:sp>
    </p:spTree>
    <p:extLst>
      <p:ext uri="{BB962C8B-B14F-4D97-AF65-F5344CB8AC3E}">
        <p14:creationId xmlns:p14="http://schemas.microsoft.com/office/powerpoint/2010/main" val="1182049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1200"/>
              </a:spcBef>
              <a:spcAft>
                <a:spcPts val="600"/>
              </a:spcAft>
            </a:pPr>
            <a:endParaRPr lang="es-GT" sz="1200" b="1" u="sng"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b="0" u="none" noProof="0" dirty="0">
                <a:effectLst/>
                <a:latin typeface="Arial" panose="020B0604020202020204" pitchFamily="34" charset="0"/>
                <a:cs typeface="Arial" panose="020B0604020202020204" pitchFamily="34" charset="0"/>
              </a:rPr>
              <a:t>Los laboratorios suelen tener información específica que </a:t>
            </a:r>
            <a:r>
              <a:rPr lang="es-MX" sz="1200" b="0" u="none" noProof="0" dirty="0">
                <a:effectLst/>
                <a:latin typeface="Arial" panose="020B0604020202020204" pitchFamily="34" charset="0"/>
                <a:cs typeface="Arial" panose="020B0604020202020204" pitchFamily="34" charset="0"/>
              </a:rPr>
              <a:t>debe enviarse junto con el formulario de investigación de caso o el de informe de caso,</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que debe completarse para cada paciente del que se colecta una muestra. El formulario puede compartirse con el laboratorio. Algunos países tienen una plantilla estándar, que ayuda a garantizar un enfoque de investigación coherente. Por otra parte, el formulario debe poder modificarse para diferentes brotes según sea necesario.</a:t>
            </a:r>
          </a:p>
          <a:p>
            <a:pPr marL="171450" marR="0" indent="-171450">
              <a:lnSpc>
                <a:spcPct val="115000"/>
              </a:lnSpc>
              <a:spcBef>
                <a:spcPts val="1200"/>
              </a:spcBef>
              <a:spcAft>
                <a:spcPts val="6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¿Dispone su laboratorio local de un formulario estándar para la investigación de casos de laboratorio?</a:t>
            </a:r>
          </a:p>
          <a:p>
            <a:pPr marL="171450" marR="0" indent="-171450">
              <a:lnSpc>
                <a:spcPct val="115000"/>
              </a:lnSpc>
              <a:spcBef>
                <a:spcPts val="1200"/>
              </a:spcBef>
              <a:spcAft>
                <a:spcPts val="6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endParaRPr lang="es-GT" sz="1200" noProof="0" dirty="0"/>
          </a:p>
        </p:txBody>
      </p:sp>
      <p:sp>
        <p:nvSpPr>
          <p:cNvPr id="4" name="Slide Number Placeholder 3"/>
          <p:cNvSpPr>
            <a:spLocks noGrp="1"/>
          </p:cNvSpPr>
          <p:nvPr>
            <p:ph type="sldNum" sz="quarter" idx="10"/>
          </p:nvPr>
        </p:nvSpPr>
        <p:spPr/>
        <p:txBody>
          <a:bodyPr/>
          <a:lstStyle/>
          <a:p>
            <a:fld id="{2EB32458-B0FD-4E0D-A69A-149897CA0BBB}" type="slidenum">
              <a:rPr lang="en-US" smtClean="0"/>
              <a:t>20</a:t>
            </a:fld>
            <a:endParaRPr lang="en-US"/>
          </a:p>
        </p:txBody>
      </p:sp>
    </p:spTree>
    <p:extLst>
      <p:ext uri="{BB962C8B-B14F-4D97-AF65-F5344CB8AC3E}">
        <p14:creationId xmlns:p14="http://schemas.microsoft.com/office/powerpoint/2010/main" val="40170884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el contexto de un brote, ¿a cuántas personas hay que realizar pruebas de laboratorio?</a:t>
            </a:r>
          </a:p>
          <a:p>
            <a:pPr marL="171450" marR="0" indent="-171450">
              <a:lnSpc>
                <a:spcPct val="115000"/>
              </a:lnSpc>
              <a:spcBef>
                <a:spcPts val="0"/>
              </a:spcBef>
              <a:spcAft>
                <a:spcPts val="6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s-GT" sz="1200" b="1" u="sng" noProof="0" dirty="0">
                <a:effectLst/>
                <a:latin typeface="Arial" panose="020B0604020202020204" pitchFamily="34" charset="0"/>
                <a:cs typeface="Arial" panose="020B0604020202020204" pitchFamily="34" charset="0"/>
              </a:rPr>
              <a:t>Acuse recibo de la</a:t>
            </a:r>
            <a:r>
              <a:rPr lang="es-GT" sz="1200" b="0" noProof="0" dirty="0">
                <a:effectLst/>
                <a:latin typeface="Arial" panose="020B0604020202020204" pitchFamily="34" charset="0"/>
                <a:cs typeface="Arial" panose="020B0604020202020204" pitchFamily="34" charset="0"/>
              </a:rPr>
              <a:t>(s) respuesta(s</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La respuesta depende del motivo por el cual se requieran. Un motivo podría ser confirmar el brote: ¿esta enfermedad eruptiva es sarampión o no? ¿Varicela o viruela? La otra razón es controlar y tratar al paciente.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Si la razón es tratar al paciente, y el tratamiento difiere según si el paciente tiene una enfermedad concreta, entonces hay que hacer la prueba a cada paciente. Así pues, cada paciente sospechoso de tuberculosis debe someterse a una prueba y, si el resultado es positivo, debe recibir tratamiento para la infección tuberculosa.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indent="0">
              <a:lnSpc>
                <a:spcPct val="115000"/>
              </a:lnSpc>
              <a:spcBef>
                <a:spcPts val="0"/>
              </a:spcBef>
              <a:spcAft>
                <a:spcPts val="600"/>
              </a:spcAft>
              <a:buFont typeface="Wingdings" panose="05000000000000000000" pitchFamily="2" charset="2"/>
              <a:buNone/>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 En los brotes animales puede que sólo se analice un subconjunto de animales enfermos o fallecidos. El muestreo ambiental depende de la presunta etiología.</a:t>
            </a: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21</a:t>
            </a:fld>
            <a:endParaRPr lang="en-US" altLang="en-US"/>
          </a:p>
        </p:txBody>
      </p:sp>
    </p:spTree>
    <p:extLst>
      <p:ext uri="{BB962C8B-B14F-4D97-AF65-F5344CB8AC3E}">
        <p14:creationId xmlns:p14="http://schemas.microsoft.com/office/powerpoint/2010/main" val="1857938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1200"/>
              </a:spcBef>
              <a:spcAft>
                <a:spcPts val="600"/>
              </a:spcAft>
            </a:pPr>
            <a:endParaRPr lang="es-GT" sz="1200" b="1" u="sng"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b="0" u="none" noProof="0" dirty="0">
                <a:effectLst/>
                <a:latin typeface="Arial" panose="020B0604020202020204" pitchFamily="34" charset="0"/>
                <a:cs typeface="Arial" panose="020B0604020202020204" pitchFamily="34" charset="0"/>
              </a:rPr>
              <a:t>Si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motivo es confirmar la causa del brote, el número de pruebas necesarias para confirmar la causa varía en función de la enfermedad y del número de personas afectadas. Por ejemplo, suponiendo que en un brote haya un número relativamente grande de personas afectadas, ¿cuántas pruebas positivas se necesitan para confirmar que el brote está causado por el sarampión?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1200"/>
              </a:spcBef>
              <a:spcAft>
                <a:spcPts val="6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Reconocer </a:t>
            </a:r>
            <a:r>
              <a:rPr lang="es-GT" sz="1200" b="0" noProof="0" dirty="0">
                <a:effectLst/>
                <a:latin typeface="Arial" panose="020B0604020202020204" pitchFamily="34" charset="0"/>
                <a:cs typeface="Arial" panose="020B0604020202020204" pitchFamily="34" charset="0"/>
              </a:rPr>
              <a:t>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s-GT" sz="1200" b="0" i="1" noProof="0" dirty="0">
                <a:effectLst/>
                <a:latin typeface="Arial" panose="020B0604020202020204" pitchFamily="34" charset="0"/>
                <a:ea typeface="Times New Roman" panose="02020603050405020304" pitchFamily="18" charset="0"/>
                <a:cs typeface="Arial" panose="020B0604020202020204" pitchFamily="34" charset="0"/>
              </a:rPr>
              <a:t>5 </a:t>
            </a:r>
            <a:r>
              <a:rPr lang="es-GT" sz="1200" b="0" i="1" noProof="0" dirty="0">
                <a:effectLst/>
                <a:latin typeface="Arial" panose="020B0604020202020204" pitchFamily="34" charset="0"/>
                <a:cs typeface="Arial" panose="020B0604020202020204" pitchFamily="34" charset="0"/>
              </a:rPr>
              <a:t>para un brote de sarampión</a:t>
            </a:r>
          </a:p>
          <a:p>
            <a:pPr marL="171450" marR="0" indent="-171450">
              <a:lnSpc>
                <a:spcPct val="115000"/>
              </a:lnSpc>
              <a:spcBef>
                <a:spcPts val="1200"/>
              </a:spcBef>
              <a:spcAft>
                <a:spcPts val="600"/>
              </a:spcAft>
              <a:buFont typeface="Wingdings" panose="05000000000000000000" pitchFamily="2" charset="2"/>
              <a:buChar char="§"/>
            </a:pPr>
            <a:endParaRPr lang="es-GT" sz="1200" b="0" i="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i="0" u="sng" noProof="0" dirty="0">
                <a:effectLst/>
                <a:latin typeface="Arial" panose="020B0604020202020204" pitchFamily="34" charset="0"/>
                <a:cs typeface="Arial" panose="020B0604020202020204" pitchFamily="34" charset="0"/>
              </a:rPr>
              <a:t>Pregunte: </a:t>
            </a:r>
            <a:r>
              <a:rPr lang="es-GT" sz="1200" b="0" i="0" noProof="0" dirty="0">
                <a:effectLst/>
                <a:latin typeface="Arial" panose="020B0604020202020204" pitchFamily="34" charset="0"/>
                <a:cs typeface="Arial" panose="020B0604020202020204" pitchFamily="34" charset="0"/>
              </a:rPr>
              <a:t>¿Y el cólera o la </a:t>
            </a:r>
            <a:r>
              <a:rPr lang="es-GT" sz="1200" b="0" i="0" noProof="0" dirty="0" err="1">
                <a:effectLst/>
                <a:latin typeface="Arial" panose="020B0604020202020204" pitchFamily="34" charset="0"/>
                <a:cs typeface="Arial" panose="020B0604020202020204" pitchFamily="34" charset="0"/>
              </a:rPr>
              <a:t>Shigella</a:t>
            </a:r>
            <a:r>
              <a:rPr lang="es-GT" sz="1200" b="0" i="0" noProof="0" dirty="0">
                <a:effectLst/>
                <a:latin typeface="Arial" panose="020B0604020202020204" pitchFamily="34" charset="0"/>
                <a:cs typeface="Arial" panose="020B0604020202020204" pitchFamily="34" charset="0"/>
              </a:rPr>
              <a:t>?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endParaRPr lang="es-GT" sz="1200" b="0" i="0" u="none"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endParaRPr lang="es-GT" sz="1200" b="0" i="0" u="none"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Aceptar </a:t>
            </a:r>
            <a:r>
              <a:rPr lang="es-GT" sz="1200" b="0" noProof="0" dirty="0">
                <a:effectLst/>
                <a:latin typeface="Arial" panose="020B0604020202020204" pitchFamily="34" charset="0"/>
                <a:cs typeface="Arial" panose="020B0604020202020204" pitchFamily="34" charset="0"/>
              </a:rPr>
              <a:t>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Responder: </a:t>
            </a:r>
            <a:r>
              <a:rPr lang="es-GT" sz="1200" b="0" i="1" noProof="0" dirty="0">
                <a:effectLst/>
                <a:latin typeface="Arial" panose="020B0604020202020204" pitchFamily="34" charset="0"/>
                <a:cs typeface="Arial" panose="020B0604020202020204" pitchFamily="34" charset="0"/>
              </a:rPr>
              <a:t>5 a 10 para cólera o </a:t>
            </a:r>
            <a:r>
              <a:rPr lang="es-GT" sz="1200" b="0" i="1" noProof="0" dirty="0" err="1">
                <a:effectLst/>
                <a:latin typeface="Arial" panose="020B0604020202020204" pitchFamily="34" charset="0"/>
                <a:cs typeface="Arial" panose="020B0604020202020204" pitchFamily="34" charset="0"/>
              </a:rPr>
              <a:t>Shigella</a:t>
            </a:r>
            <a:endParaRPr lang="es-GT" sz="1200" b="0" i="1" noProof="0" dirty="0">
              <a:effectLst/>
              <a:latin typeface="Arial" panose="020B0604020202020204" pitchFamily="34" charset="0"/>
              <a:ea typeface="+mn-ea"/>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endParaRPr lang="es-GT" sz="1200" b="0" i="1" noProof="0" dirty="0">
              <a:effectLst/>
              <a:latin typeface="Arial" panose="020B0604020202020204" pitchFamily="34" charset="0"/>
              <a:ea typeface="+mn-ea"/>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i="0" u="sng" noProof="0" dirty="0">
                <a:effectLst/>
                <a:latin typeface="Arial" panose="020B0604020202020204" pitchFamily="34" charset="0"/>
                <a:ea typeface="+mn-ea"/>
                <a:cs typeface="Arial" panose="020B0604020202020204" pitchFamily="34" charset="0"/>
              </a:rPr>
              <a:t>Diga</a:t>
            </a: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Veamos ahora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ébola.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GT" sz="1200" b="0" noProof="0" dirty="0">
                <a:effectLst/>
                <a:latin typeface="Arial" panose="020B0604020202020204" pitchFamily="34" charset="0"/>
                <a:cs typeface="Arial" panose="020B0604020202020204" pitchFamily="34" charset="0"/>
              </a:rPr>
              <a:t>Todos los casos sospechosos deben someterse a pruebas, ya que cada caso confirmado debe aislarse y sus contactos deben ser objeto de seguimiento durante 21 días.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GT" sz="1200" b="0" noProof="0" dirty="0">
                <a:effectLst/>
                <a:latin typeface="Arial" panose="020B0604020202020204" pitchFamily="34" charset="0"/>
                <a:cs typeface="Arial" panose="020B0604020202020204" pitchFamily="34" charset="0"/>
              </a:rPr>
              <a:t>Pero si el paciente tiene una causa </a:t>
            </a:r>
            <a:r>
              <a:rPr lang="es-MX" sz="1200" b="0" noProof="0" dirty="0">
                <a:effectLst/>
                <a:latin typeface="Arial" panose="020B0604020202020204" pitchFamily="34" charset="0"/>
                <a:cs typeface="Arial" panose="020B0604020202020204" pitchFamily="34" charset="0"/>
              </a:rPr>
              <a:t>distinta de la fiebre y síntomas relacionados, es probable que no sea necesario seguir a</a:t>
            </a:r>
            <a:r>
              <a:rPr lang="es-GT" sz="1200" b="0" noProof="0" dirty="0">
                <a:effectLst/>
                <a:latin typeface="Arial" panose="020B0604020202020204" pitchFamily="34" charset="0"/>
                <a:cs typeface="Arial" panose="020B0604020202020204" pitchFamily="34" charset="0"/>
              </a:rPr>
              <a:t> los contactos.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el pasado, en algunos países se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realizaban pruebas a todas las personas con síntomas como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diarrea, aunque el número de afectados fuera elevado. La mayoría de los países se han dado cuenta ahora de que esto resulta innecesariamente caro y oneroso para el laboratorio.</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22</a:t>
            </a:fld>
            <a:endParaRPr lang="en-US" altLang="en-US"/>
          </a:p>
        </p:txBody>
      </p:sp>
    </p:spTree>
    <p:extLst>
      <p:ext uri="{BB962C8B-B14F-4D97-AF65-F5344CB8AC3E}">
        <p14:creationId xmlns:p14="http://schemas.microsoft.com/office/powerpoint/2010/main" val="32292067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xfrm>
            <a:off x="409575" y="698500"/>
            <a:ext cx="6192838" cy="3484563"/>
          </a:xfrm>
          <a:ln/>
        </p:spPr>
        <p:txBody>
          <a:bodyPr/>
          <a:lstStyle/>
          <a:p>
            <a:endParaRPr lang="es-GT"/>
          </a:p>
        </p:txBody>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0"/>
              </a:spcBef>
              <a:spcAft>
                <a:spcPts val="0"/>
              </a:spcAft>
            </a:pPr>
            <a:endParaRPr lang="es-GT" sz="1200" b="1" u="sng" noProof="0" dirty="0">
              <a:effectLst/>
              <a:latin typeface="Arial" panose="020B0604020202020204" pitchFamily="34" charset="0"/>
              <a:cs typeface="Arial" panose="020B0604020202020204" pitchFamily="34" charset="0"/>
            </a:endParaRPr>
          </a:p>
          <a:p>
            <a:pPr marL="171450" marR="0" indent="-171450">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a:t>
            </a:r>
            <a:r>
              <a:rPr lang="es-GT" sz="1200" b="0" noProof="0" dirty="0">
                <a:solidFill>
                  <a:srgbClr val="000000"/>
                </a:solidFill>
                <a:effectLst/>
                <a:latin typeface="Arial" panose="020B0604020202020204" pitchFamily="34" charset="0"/>
                <a:cs typeface="Arial" panose="020B0604020202020204" pitchFamily="34" charset="0"/>
              </a:rPr>
              <a:t>: Los detalles del transporte que hay que discutir con el laboratorio incluyen:</a:t>
            </a:r>
            <a:endParaRPr lang="es-GT" sz="1200" b="1" noProof="0" dirty="0">
              <a:solidFill>
                <a:srgbClr val="00953A"/>
              </a:solidFill>
              <a:effectLst/>
              <a:latin typeface="Arial" panose="020B0604020202020204" pitchFamily="34" charset="0"/>
              <a:ea typeface="+mn-ea"/>
              <a:cs typeface="Arial" panose="020B0604020202020204" pitchFamily="34" charset="0"/>
            </a:endParaRPr>
          </a:p>
          <a:p>
            <a:pPr marL="685800" marR="0" lvl="1" indent="-228600">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Tiempo y entrega de las muestras recolectadas</a:t>
            </a:r>
          </a:p>
          <a:p>
            <a:pPr marL="685800" marR="0" lvl="1" indent="-228600">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Medios de transporte necesarios</a:t>
            </a:r>
          </a:p>
          <a:p>
            <a:pPr marL="685800" marR="0" lvl="1" indent="-228600">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Ruta de tránsito</a:t>
            </a:r>
          </a:p>
          <a:p>
            <a:pPr marL="685800" marR="0" lvl="1" indent="-228600">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Requisitos de envío</a:t>
            </a:r>
          </a:p>
          <a:p>
            <a:pPr marL="685800" marR="0" lvl="1" indent="-228600">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Requisitos de temperatura</a:t>
            </a:r>
          </a:p>
          <a:p>
            <a:pPr marL="685800" marR="0" lvl="1" indent="-228600">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Documentación</a:t>
            </a:r>
          </a:p>
          <a:p>
            <a:pPr marL="0" marR="0">
              <a:spcBef>
                <a:spcPts val="0"/>
              </a:spcBef>
              <a:spcAft>
                <a:spcPts val="800"/>
              </a:spcAft>
            </a:pPr>
            <a:endParaRPr lang="es-GT" sz="1200" b="0" noProof="0" dirty="0">
              <a:solidFill>
                <a:srgbClr val="000000"/>
              </a:solidFill>
              <a:effectLst/>
              <a:latin typeface="Arial" panose="020B0604020202020204" pitchFamily="34" charset="0"/>
              <a:cs typeface="Arial" panose="020B0604020202020204" pitchFamily="34" charset="0"/>
            </a:endParaRPr>
          </a:p>
          <a:p>
            <a:pPr marL="171450" marR="0" indent="-171450">
              <a:spcBef>
                <a:spcPts val="0"/>
              </a:spcBef>
              <a:spcAft>
                <a:spcPts val="8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b="0" noProof="0" dirty="0">
                <a:solidFill>
                  <a:srgbClr val="000000"/>
                </a:solidFill>
                <a:effectLst/>
                <a:latin typeface="Arial" panose="020B0604020202020204" pitchFamily="34" charset="0"/>
                <a:cs typeface="Arial" panose="020B0604020202020204" pitchFamily="34" charset="0"/>
              </a:rPr>
              <a:t>Ya hemos tratado algunos de estos temas. Otros, como los medios de transporte y los requisitos de temperatura para algunos tipos de especímenes, se muestran en este gráfico. El punto más importante que hay que recordar sobre el transporte de especímenes es que los especímenes frescos son mejores que los viejos, sobre todo para el cultivo. Por lo tanto, para obtener los mejores resultados, lleve las muestras al laboratorio lo antes posible. Si las muestras no pueden transportarse rápidamente al laboratorio, deben mantenerse frías. Desgraciadamente, la congelación a veces puede dañar las muestras. Comuníquese con el laboratorio para conocer la logística y los plazos de transporte de las muestras.</a:t>
            </a:r>
            <a:endParaRPr lang="es-GT" sz="1200" b="1" noProof="0" dirty="0">
              <a:solidFill>
                <a:srgbClr val="00953A"/>
              </a:solidFill>
              <a:effectLst/>
              <a:latin typeface="Arial" panose="020B0604020202020204" pitchFamily="34" charset="0"/>
              <a:cs typeface="Arial" panose="020B0604020202020204" pitchFamily="34" charset="0"/>
            </a:endParaRPr>
          </a:p>
          <a:p>
            <a:endParaRPr lang="en-US" altLang="en-US" dirty="0">
              <a:latin typeface="Arial" panose="020B0604020202020204" pitchFamily="34" charset="0"/>
            </a:endParaRPr>
          </a:p>
        </p:txBody>
      </p:sp>
      <p:sp>
        <p:nvSpPr>
          <p:cNvPr id="68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9568">
              <a:defRPr sz="2400" b="1">
                <a:solidFill>
                  <a:schemeClr val="tx1"/>
                </a:solidFill>
                <a:latin typeface="Times New Roman" panose="02020603050405020304" pitchFamily="18" charset="0"/>
              </a:defRPr>
            </a:lvl1pPr>
            <a:lvl2pPr marL="757066" indent="-291179" defTabSz="949568">
              <a:defRPr sz="2400" b="1">
                <a:solidFill>
                  <a:schemeClr val="tx1"/>
                </a:solidFill>
                <a:latin typeface="Times New Roman" panose="02020603050405020304" pitchFamily="18" charset="0"/>
              </a:defRPr>
            </a:lvl2pPr>
            <a:lvl3pPr marL="1164717" indent="-232943" defTabSz="949568">
              <a:defRPr sz="2400" b="1">
                <a:solidFill>
                  <a:schemeClr val="tx1"/>
                </a:solidFill>
                <a:latin typeface="Times New Roman" panose="02020603050405020304" pitchFamily="18" charset="0"/>
              </a:defRPr>
            </a:lvl3pPr>
            <a:lvl4pPr marL="1630604" indent="-232943" defTabSz="949568">
              <a:defRPr sz="2400" b="1">
                <a:solidFill>
                  <a:schemeClr val="tx1"/>
                </a:solidFill>
                <a:latin typeface="Times New Roman" panose="02020603050405020304" pitchFamily="18" charset="0"/>
              </a:defRPr>
            </a:lvl4pPr>
            <a:lvl5pPr marL="2096491" indent="-232943" defTabSz="949568">
              <a:defRPr sz="2400" b="1">
                <a:solidFill>
                  <a:schemeClr val="tx1"/>
                </a:solidFill>
                <a:latin typeface="Times New Roman" panose="02020603050405020304" pitchFamily="18" charset="0"/>
              </a:defRPr>
            </a:lvl5pPr>
            <a:lvl6pPr marL="2562377" indent="-232943" defTabSz="949568" eaLnBrk="0" fontAlgn="base" hangingPunct="0">
              <a:spcBef>
                <a:spcPct val="0"/>
              </a:spcBef>
              <a:spcAft>
                <a:spcPct val="0"/>
              </a:spcAft>
              <a:defRPr sz="2400" b="1">
                <a:solidFill>
                  <a:schemeClr val="tx1"/>
                </a:solidFill>
                <a:latin typeface="Times New Roman" panose="02020603050405020304" pitchFamily="18" charset="0"/>
              </a:defRPr>
            </a:lvl6pPr>
            <a:lvl7pPr marL="3028264" indent="-232943" defTabSz="949568" eaLnBrk="0" fontAlgn="base" hangingPunct="0">
              <a:spcBef>
                <a:spcPct val="0"/>
              </a:spcBef>
              <a:spcAft>
                <a:spcPct val="0"/>
              </a:spcAft>
              <a:defRPr sz="2400" b="1">
                <a:solidFill>
                  <a:schemeClr val="tx1"/>
                </a:solidFill>
                <a:latin typeface="Times New Roman" panose="02020603050405020304" pitchFamily="18" charset="0"/>
              </a:defRPr>
            </a:lvl7pPr>
            <a:lvl8pPr marL="3494151" indent="-232943" defTabSz="949568" eaLnBrk="0" fontAlgn="base" hangingPunct="0">
              <a:spcBef>
                <a:spcPct val="0"/>
              </a:spcBef>
              <a:spcAft>
                <a:spcPct val="0"/>
              </a:spcAft>
              <a:defRPr sz="2400" b="1">
                <a:solidFill>
                  <a:schemeClr val="tx1"/>
                </a:solidFill>
                <a:latin typeface="Times New Roman" panose="02020603050405020304" pitchFamily="18" charset="0"/>
              </a:defRPr>
            </a:lvl8pPr>
            <a:lvl9pPr marL="3960038" indent="-232943" defTabSz="949568" eaLnBrk="0" fontAlgn="base" hangingPunct="0">
              <a:spcBef>
                <a:spcPct val="0"/>
              </a:spcBef>
              <a:spcAft>
                <a:spcPct val="0"/>
              </a:spcAft>
              <a:defRPr sz="2400" b="1">
                <a:solidFill>
                  <a:schemeClr val="tx1"/>
                </a:solidFill>
                <a:latin typeface="Times New Roman" panose="02020603050405020304" pitchFamily="18" charset="0"/>
              </a:defRPr>
            </a:lvl9pPr>
          </a:lstStyle>
          <a:p>
            <a:fld id="{4D1B9434-D004-4725-8236-99395C9BE77D}" type="slidenum">
              <a:rPr lang="en-US" altLang="en-US" sz="1200" b="0"/>
              <a:t>23</a:t>
            </a:fld>
            <a:endParaRPr lang="en-US" altLang="en-US" sz="1200" b="0"/>
          </a:p>
        </p:txBody>
      </p:sp>
    </p:spTree>
    <p:extLst>
      <p:ext uri="{BB962C8B-B14F-4D97-AF65-F5344CB8AC3E}">
        <p14:creationId xmlns:p14="http://schemas.microsoft.com/office/powerpoint/2010/main" val="22689388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xfrm>
            <a:off x="409575" y="698500"/>
            <a:ext cx="6192838" cy="3484563"/>
          </a:xfrm>
          <a:ln/>
        </p:spPr>
        <p:txBody>
          <a:bodyPr/>
          <a:lstStyle/>
          <a:p>
            <a:endParaRPr lang="es-GT"/>
          </a:p>
        </p:txBody>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Desgraciadamente, con más frecuencia de la que nos gustaría, el laboratorio rechaza una muestra.</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¿Qué motivos se le ocurren para que un laboratorio rechace una muestra?</a:t>
            </a:r>
          </a:p>
          <a:p>
            <a:pPr marL="0" marR="0">
              <a:lnSpc>
                <a:spcPct val="115000"/>
              </a:lnSpc>
              <a:spcBef>
                <a:spcPts val="0"/>
              </a:spcBef>
              <a:spcAft>
                <a:spcPts val="1200"/>
              </a:spcAft>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Permita que varios participantes respondan, pero sólo una respuesta por participante. </a:t>
            </a:r>
          </a:p>
          <a:p>
            <a:pPr marL="171450" marR="0" indent="-171450">
              <a:lnSpc>
                <a:spcPct val="115000"/>
              </a:lnSpc>
              <a:spcBef>
                <a:spcPts val="0"/>
              </a:spcBef>
              <a:spcAft>
                <a:spcPts val="1200"/>
              </a:spcAft>
              <a:buFont typeface="Wingdings" panose="05000000000000000000" pitchFamily="2" charset="2"/>
              <a:buChar char="v"/>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(s) respuesta(s). </a:t>
            </a:r>
          </a:p>
          <a:p>
            <a:pPr marL="171450" marR="0" indent="-171450">
              <a:lnSpc>
                <a:spcPct val="115000"/>
              </a:lnSpc>
              <a:spcBef>
                <a:spcPts val="0"/>
              </a:spcBef>
              <a:spcAft>
                <a:spcPts val="1200"/>
              </a:spcAft>
              <a:buFont typeface="Wingdings" panose="05000000000000000000" pitchFamily="2" charset="2"/>
              <a:buChar char="§"/>
            </a:pPr>
            <a:endParaRPr lang="es-GT"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Estas son algunas de las razones</a:t>
            </a:r>
            <a:r>
              <a:rPr lang="es-GT" sz="1200" u="none"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1" u="none" noProof="0" dirty="0">
                <a:effectLst/>
                <a:latin typeface="Arial" panose="020B0604020202020204" pitchFamily="34" charset="0"/>
                <a:cs typeface="Arial" panose="020B0604020202020204" pitchFamily="34" charset="0"/>
              </a:rPr>
              <a:t>&lt;CLICK&gt;</a:t>
            </a:r>
            <a:endParaRPr lang="es-GT" sz="1200" b="0" u="none" noProof="0" dirty="0">
              <a:solidFill>
                <a:schemeClr val="tx1"/>
              </a:solidFill>
              <a:effectLst/>
              <a:latin typeface="Arial" panose="020B0604020202020204" pitchFamily="34" charset="0"/>
              <a:cs typeface="Arial" panose="020B0604020202020204" pitchFamily="34" charset="0"/>
            </a:endParaRPr>
          </a:p>
          <a:p>
            <a:pPr marL="685800" marR="0" lvl="1" indent="-228600">
              <a:lnSpc>
                <a:spcPct val="115000"/>
              </a:lnSpc>
              <a:spcBef>
                <a:spcPts val="0"/>
              </a:spcBef>
              <a:spcAft>
                <a:spcPts val="1200"/>
              </a:spcAft>
              <a:buFont typeface="+mj-lt"/>
              <a:buAutoNum type="arabicPeriod"/>
            </a:pPr>
            <a:r>
              <a:rPr lang="es-MX" sz="1200" b="0" noProof="0" dirty="0">
                <a:solidFill>
                  <a:srgbClr val="000000"/>
                </a:solidFill>
                <a:effectLst/>
                <a:latin typeface="Arial" panose="020B0604020202020204" pitchFamily="34" charset="0"/>
                <a:cs typeface="Arial" panose="020B0604020202020204" pitchFamily="34" charset="0"/>
              </a:rPr>
              <a:t>Especímenes sin etiquetar, o la etiqueta se cayó,</a:t>
            </a:r>
            <a:r>
              <a:rPr lang="es-GT" sz="1200" b="0" noProof="0" dirty="0">
                <a:solidFill>
                  <a:srgbClr val="000000"/>
                </a:solidFill>
                <a:effectLst/>
                <a:latin typeface="Arial" panose="020B0604020202020204" pitchFamily="34" charset="0"/>
                <a:cs typeface="Arial" panose="020B0604020202020204" pitchFamily="34" charset="0"/>
              </a:rPr>
              <a:t>o se utilizó un rotulador no permanente y la escritura se borró.</a:t>
            </a:r>
            <a:endParaRPr lang="es-GT" sz="1200" b="1" noProof="0" dirty="0">
              <a:solidFill>
                <a:srgbClr val="00953A"/>
              </a:solidFill>
              <a:effectLst/>
              <a:latin typeface="Arial" panose="020B0604020202020204" pitchFamily="34" charset="0"/>
              <a:cs typeface="Arial" panose="020B0604020202020204" pitchFamily="34" charset="0"/>
            </a:endParaRPr>
          </a:p>
          <a:p>
            <a:pPr marL="685800" marR="0" lvl="1" indent="-228600">
              <a:lnSpc>
                <a:spcPct val="115000"/>
              </a:lnSpc>
              <a:spcBef>
                <a:spcPts val="0"/>
              </a:spcBef>
              <a:spcAft>
                <a:spcPts val="1200"/>
              </a:spcAft>
              <a:buFont typeface="+mj-lt"/>
              <a:buAutoNum type="arabicPeriod"/>
            </a:pPr>
            <a:r>
              <a:rPr lang="es-GT" sz="1200" b="0" noProof="0" dirty="0">
                <a:solidFill>
                  <a:srgbClr val="000000"/>
                </a:solidFill>
                <a:effectLst/>
                <a:latin typeface="Arial" panose="020B0604020202020204" pitchFamily="34" charset="0"/>
                <a:cs typeface="Arial" panose="020B0604020202020204" pitchFamily="34" charset="0"/>
              </a:rPr>
              <a:t>Contenedores rotos o con fugas.</a:t>
            </a:r>
            <a:endParaRPr lang="es-GT" sz="1200" b="1" noProof="0" dirty="0">
              <a:solidFill>
                <a:srgbClr val="00953A"/>
              </a:solidFill>
              <a:effectLst/>
              <a:latin typeface="Arial" panose="020B0604020202020204" pitchFamily="34" charset="0"/>
              <a:cs typeface="Arial" panose="020B0604020202020204" pitchFamily="34" charset="0"/>
            </a:endParaRPr>
          </a:p>
          <a:p>
            <a:pPr marL="685800" marR="0" lvl="1" indent="-228600">
              <a:lnSpc>
                <a:spcPct val="115000"/>
              </a:lnSpc>
              <a:spcBef>
                <a:spcPts val="0"/>
              </a:spcBef>
              <a:spcAft>
                <a:spcPts val="1200"/>
              </a:spcAft>
              <a:buFont typeface="+mj-lt"/>
              <a:buAutoNum type="arabicPeriod"/>
            </a:pPr>
            <a:r>
              <a:rPr lang="es-GT" sz="1200" b="0" noProof="0" dirty="0">
                <a:solidFill>
                  <a:srgbClr val="000000"/>
                </a:solidFill>
                <a:effectLst/>
                <a:latin typeface="Arial" panose="020B0604020202020204" pitchFamily="34" charset="0"/>
                <a:cs typeface="Arial" panose="020B0604020202020204" pitchFamily="34" charset="0"/>
              </a:rPr>
              <a:t>La información sobre el espécimen y los formularios adjuntos no coinciden.</a:t>
            </a:r>
            <a:endParaRPr lang="es-GT" sz="1200" b="1" noProof="0" dirty="0">
              <a:solidFill>
                <a:srgbClr val="00953A"/>
              </a:solidFill>
              <a:effectLst/>
              <a:latin typeface="Arial" panose="020B0604020202020204" pitchFamily="34" charset="0"/>
              <a:cs typeface="Arial" panose="020B0604020202020204" pitchFamily="34" charset="0"/>
            </a:endParaRPr>
          </a:p>
          <a:p>
            <a:pPr marL="685800" marR="0" lvl="1" indent="-228600">
              <a:lnSpc>
                <a:spcPct val="115000"/>
              </a:lnSpc>
              <a:spcBef>
                <a:spcPts val="0"/>
              </a:spcBef>
              <a:spcAft>
                <a:spcPts val="1200"/>
              </a:spcAft>
              <a:buFont typeface="+mj-lt"/>
              <a:buAutoNum type="arabicPeriod"/>
            </a:pPr>
            <a:r>
              <a:rPr lang="es-GT" sz="1200" b="0" noProof="0" dirty="0">
                <a:solidFill>
                  <a:srgbClr val="000000"/>
                </a:solidFill>
                <a:effectLst/>
                <a:latin typeface="Arial" panose="020B0604020202020204" pitchFamily="34" charset="0"/>
                <a:cs typeface="Arial" panose="020B0604020202020204" pitchFamily="34" charset="0"/>
              </a:rPr>
              <a:t>Medio de transporte inadecuado.</a:t>
            </a:r>
            <a:endParaRPr lang="es-GT" sz="1200" b="1" noProof="0" dirty="0">
              <a:solidFill>
                <a:srgbClr val="00953A"/>
              </a:solidFill>
              <a:effectLst/>
              <a:latin typeface="Arial" panose="020B0604020202020204" pitchFamily="34" charset="0"/>
              <a:cs typeface="Arial" panose="020B0604020202020204" pitchFamily="34" charset="0"/>
            </a:endParaRPr>
          </a:p>
          <a:p>
            <a:pPr marL="685800" marR="0" lvl="1" indent="-228600">
              <a:lnSpc>
                <a:spcPct val="115000"/>
              </a:lnSpc>
              <a:spcBef>
                <a:spcPts val="0"/>
              </a:spcBef>
              <a:spcAft>
                <a:spcPts val="1200"/>
              </a:spcAft>
              <a:buFont typeface="+mj-lt"/>
              <a:buAutoNum type="arabicPeriod"/>
            </a:pPr>
            <a:r>
              <a:rPr lang="es-GT" sz="1200" b="0" noProof="0" dirty="0">
                <a:solidFill>
                  <a:srgbClr val="000000"/>
                </a:solidFill>
                <a:effectLst/>
                <a:latin typeface="Arial" panose="020B0604020202020204" pitchFamily="34" charset="0"/>
                <a:cs typeface="Arial" panose="020B0604020202020204" pitchFamily="34" charset="0"/>
              </a:rPr>
              <a:t>Caducadas en tránsito. Las muestras no duran para siempre y, a veces, el transporte tarda más de lo previsto o las muestras congeladas se descongelan.</a:t>
            </a:r>
            <a:endParaRPr lang="es-GT" sz="1200" b="1" noProof="0" dirty="0">
              <a:solidFill>
                <a:srgbClr val="00953A"/>
              </a:solidFill>
              <a:effectLst/>
              <a:latin typeface="Arial" panose="020B0604020202020204" pitchFamily="34" charset="0"/>
              <a:cs typeface="Arial" panose="020B0604020202020204" pitchFamily="34" charset="0"/>
            </a:endParaRPr>
          </a:p>
          <a:p>
            <a:pPr marL="685800" marR="0" lvl="1" indent="-228600">
              <a:lnSpc>
                <a:spcPct val="115000"/>
              </a:lnSpc>
              <a:spcBef>
                <a:spcPts val="0"/>
              </a:spcBef>
              <a:spcAft>
                <a:spcPts val="1200"/>
              </a:spcAft>
              <a:buFont typeface="+mj-lt"/>
              <a:buAutoNum type="arabicPeriod"/>
            </a:pPr>
            <a:r>
              <a:rPr lang="es-GT" sz="1200" b="0" noProof="0" dirty="0">
                <a:solidFill>
                  <a:srgbClr val="000000"/>
                </a:solidFill>
                <a:effectLst/>
                <a:latin typeface="Arial" panose="020B0604020202020204" pitchFamily="34" charset="0"/>
                <a:cs typeface="Arial" panose="020B0604020202020204" pitchFamily="34" charset="0"/>
              </a:rPr>
              <a:t>Las muestras se hemolizaron (</a:t>
            </a:r>
            <a:r>
              <a:rPr lang="es-GT" sz="1200" b="0" i="1" noProof="0" dirty="0">
                <a:solidFill>
                  <a:srgbClr val="000000"/>
                </a:solidFill>
                <a:effectLst/>
                <a:latin typeface="Arial" panose="020B0604020202020204" pitchFamily="34" charset="0"/>
                <a:cs typeface="Arial" panose="020B0604020202020204" pitchFamily="34" charset="0"/>
              </a:rPr>
              <a:t>se rompieron los glóbulos rojos</a:t>
            </a:r>
            <a:r>
              <a:rPr lang="es-GT" sz="1200" b="0" noProof="0" dirty="0">
                <a:solidFill>
                  <a:srgbClr val="000000"/>
                </a:solidFill>
                <a:effectLst/>
                <a:latin typeface="Arial" panose="020B0604020202020204" pitchFamily="34" charset="0"/>
                <a:cs typeface="Arial" panose="020B0604020202020204" pitchFamily="34" charset="0"/>
              </a:rPr>
              <a:t>), se coagularon o se dañaron de otras formas.</a:t>
            </a:r>
            <a:endParaRPr lang="es-GT" sz="1200" b="1" noProof="0" dirty="0">
              <a:solidFill>
                <a:srgbClr val="00953A"/>
              </a:solidFill>
              <a:effectLst/>
              <a:latin typeface="Arial" panose="020B0604020202020204" pitchFamily="34" charset="0"/>
              <a:cs typeface="Arial" panose="020B0604020202020204" pitchFamily="34" charset="0"/>
            </a:endParaRPr>
          </a:p>
          <a:p>
            <a:pPr marL="685800" marR="0" lvl="1" indent="-228600">
              <a:lnSpc>
                <a:spcPct val="115000"/>
              </a:lnSpc>
              <a:spcBef>
                <a:spcPts val="0"/>
              </a:spcBef>
              <a:spcAft>
                <a:spcPts val="1200"/>
              </a:spcAft>
              <a:buFont typeface="+mj-lt"/>
              <a:buAutoNum type="arabicPeriod"/>
            </a:pPr>
            <a:r>
              <a:rPr lang="es-GT" sz="1200" b="0" noProof="0" dirty="0">
                <a:solidFill>
                  <a:srgbClr val="000000"/>
                </a:solidFill>
                <a:effectLst/>
                <a:latin typeface="Arial" panose="020B0604020202020204" pitchFamily="34" charset="0"/>
                <a:cs typeface="Arial" panose="020B0604020202020204" pitchFamily="34" charset="0"/>
              </a:rPr>
              <a:t>Se ha recogido y enviado un volumen inadecuado o una cantidad insuficiente. Para algunas pruebas, debe haber una cantidad mínima de materiales. Si la cantidad es insuficiente, la prueba no puede realizarse.</a:t>
            </a:r>
            <a:endParaRPr lang="es-GT" sz="1200" b="1" noProof="0" dirty="0">
              <a:solidFill>
                <a:srgbClr val="00953A"/>
              </a:solidFill>
              <a:effectLst/>
              <a:latin typeface="Arial" panose="020B0604020202020204" pitchFamily="34" charset="0"/>
              <a:cs typeface="Arial" panose="020B0604020202020204" pitchFamily="34" charset="0"/>
            </a:endParaRPr>
          </a:p>
          <a:p>
            <a:endParaRPr lang="en-US" altLang="en-US" dirty="0">
              <a:latin typeface="Arial" panose="020B0604020202020204" pitchFamily="34" charset="0"/>
            </a:endParaRPr>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9568">
              <a:defRPr sz="2400" b="1">
                <a:solidFill>
                  <a:schemeClr val="tx1"/>
                </a:solidFill>
                <a:latin typeface="Times New Roman" panose="02020603050405020304" pitchFamily="18" charset="0"/>
              </a:defRPr>
            </a:lvl1pPr>
            <a:lvl2pPr marL="757066" indent="-291179" defTabSz="949568">
              <a:defRPr sz="2400" b="1">
                <a:solidFill>
                  <a:schemeClr val="tx1"/>
                </a:solidFill>
                <a:latin typeface="Times New Roman" panose="02020603050405020304" pitchFamily="18" charset="0"/>
              </a:defRPr>
            </a:lvl2pPr>
            <a:lvl3pPr marL="1164717" indent="-232943" defTabSz="949568">
              <a:defRPr sz="2400" b="1">
                <a:solidFill>
                  <a:schemeClr val="tx1"/>
                </a:solidFill>
                <a:latin typeface="Times New Roman" panose="02020603050405020304" pitchFamily="18" charset="0"/>
              </a:defRPr>
            </a:lvl3pPr>
            <a:lvl4pPr marL="1630604" indent="-232943" defTabSz="949568">
              <a:defRPr sz="2400" b="1">
                <a:solidFill>
                  <a:schemeClr val="tx1"/>
                </a:solidFill>
                <a:latin typeface="Times New Roman" panose="02020603050405020304" pitchFamily="18" charset="0"/>
              </a:defRPr>
            </a:lvl4pPr>
            <a:lvl5pPr marL="2096491" indent="-232943" defTabSz="949568">
              <a:defRPr sz="2400" b="1">
                <a:solidFill>
                  <a:schemeClr val="tx1"/>
                </a:solidFill>
                <a:latin typeface="Times New Roman" panose="02020603050405020304" pitchFamily="18" charset="0"/>
              </a:defRPr>
            </a:lvl5pPr>
            <a:lvl6pPr marL="2562377" indent="-232943" defTabSz="949568" eaLnBrk="0" fontAlgn="base" hangingPunct="0">
              <a:spcBef>
                <a:spcPct val="0"/>
              </a:spcBef>
              <a:spcAft>
                <a:spcPct val="0"/>
              </a:spcAft>
              <a:defRPr sz="2400" b="1">
                <a:solidFill>
                  <a:schemeClr val="tx1"/>
                </a:solidFill>
                <a:latin typeface="Times New Roman" panose="02020603050405020304" pitchFamily="18" charset="0"/>
              </a:defRPr>
            </a:lvl6pPr>
            <a:lvl7pPr marL="3028264" indent="-232943" defTabSz="949568" eaLnBrk="0" fontAlgn="base" hangingPunct="0">
              <a:spcBef>
                <a:spcPct val="0"/>
              </a:spcBef>
              <a:spcAft>
                <a:spcPct val="0"/>
              </a:spcAft>
              <a:defRPr sz="2400" b="1">
                <a:solidFill>
                  <a:schemeClr val="tx1"/>
                </a:solidFill>
                <a:latin typeface="Times New Roman" panose="02020603050405020304" pitchFamily="18" charset="0"/>
              </a:defRPr>
            </a:lvl7pPr>
            <a:lvl8pPr marL="3494151" indent="-232943" defTabSz="949568" eaLnBrk="0" fontAlgn="base" hangingPunct="0">
              <a:spcBef>
                <a:spcPct val="0"/>
              </a:spcBef>
              <a:spcAft>
                <a:spcPct val="0"/>
              </a:spcAft>
              <a:defRPr sz="2400" b="1">
                <a:solidFill>
                  <a:schemeClr val="tx1"/>
                </a:solidFill>
                <a:latin typeface="Times New Roman" panose="02020603050405020304" pitchFamily="18" charset="0"/>
              </a:defRPr>
            </a:lvl8pPr>
            <a:lvl9pPr marL="3960038" indent="-232943" defTabSz="949568" eaLnBrk="0" fontAlgn="base" hangingPunct="0">
              <a:spcBef>
                <a:spcPct val="0"/>
              </a:spcBef>
              <a:spcAft>
                <a:spcPct val="0"/>
              </a:spcAft>
              <a:defRPr sz="2400" b="1">
                <a:solidFill>
                  <a:schemeClr val="tx1"/>
                </a:solidFill>
                <a:latin typeface="Times New Roman" panose="02020603050405020304" pitchFamily="18" charset="0"/>
              </a:defRPr>
            </a:lvl9pPr>
          </a:lstStyle>
          <a:p>
            <a:fld id="{B44E6206-2486-4833-8909-1615777BB8B3}" type="slidenum">
              <a:rPr lang="en-US" altLang="en-US" sz="1200" b="0"/>
              <a:t>24</a:t>
            </a:fld>
            <a:endParaRPr lang="en-US" altLang="en-US" sz="1200" b="0"/>
          </a:p>
        </p:txBody>
      </p:sp>
    </p:spTree>
    <p:extLst>
      <p:ext uri="{BB962C8B-B14F-4D97-AF65-F5344CB8AC3E}">
        <p14:creationId xmlns:p14="http://schemas.microsoft.com/office/powerpoint/2010/main" val="9508737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indent="0">
              <a:lnSpc>
                <a:spcPct val="80000"/>
              </a:lnSpc>
              <a:buFontTx/>
              <a:buNone/>
            </a:pPr>
            <a:r>
              <a:rPr lang="es-GT" sz="1200" b="1" noProof="0" dirty="0">
                <a:latin typeface="Arial" panose="020B0604020202020204" pitchFamily="34" charset="0"/>
                <a:cs typeface="Arial" panose="020B0604020202020204" pitchFamily="34" charset="0"/>
              </a:rPr>
              <a:t>Notas del instructor:</a:t>
            </a:r>
          </a:p>
          <a:p>
            <a:pPr marL="0" indent="0">
              <a:lnSpc>
                <a:spcPct val="80000"/>
              </a:lnSpc>
              <a:buFontTx/>
              <a:buNone/>
            </a:pPr>
            <a:endParaRPr lang="es-GT" sz="1200" noProof="0" dirty="0">
              <a:latin typeface="Arial" panose="020B0604020202020204" pitchFamily="34" charset="0"/>
              <a:cs typeface="Arial" panose="020B0604020202020204" pitchFamily="34" charset="0"/>
            </a:endParaRPr>
          </a:p>
          <a:p>
            <a:pPr marL="171450" indent="-171450">
              <a:lnSpc>
                <a:spcPct val="80000"/>
              </a:lnSpc>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latin typeface="Arial" panose="020B0604020202020204" pitchFamily="34" charset="0"/>
                <a:cs typeface="Arial" panose="020B0604020202020204" pitchFamily="34" charset="0"/>
              </a:rPr>
              <a:t>Las pruebas de laboratorio son la única forma de confirmar qué agente causó un brote. Además, los diagnósticos de laboratorio pueden ayudar a determinar si varios casos de la misma enfermedad están relacionados o si compartieron una fuente de exposición común. </a:t>
            </a:r>
          </a:p>
          <a:p>
            <a:pPr marL="171450" indent="-171450">
              <a:lnSpc>
                <a:spcPct val="80000"/>
              </a:lnSpc>
              <a:buFont typeface="Wingdings" panose="05000000000000000000" pitchFamily="2" charset="2"/>
              <a:buChar char="§"/>
            </a:pPr>
            <a:endParaRPr lang="es-GT" sz="1200" b="1" u="sng" noProof="0" dirty="0">
              <a:latin typeface="Arial" panose="020B0604020202020204" pitchFamily="34" charset="0"/>
              <a:cs typeface="Arial" panose="020B0604020202020204" pitchFamily="34" charset="0"/>
            </a:endParaRPr>
          </a:p>
          <a:p>
            <a:pPr marL="171450" indent="-171450">
              <a:lnSpc>
                <a:spcPct val="80000"/>
              </a:lnSpc>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rPr>
              <a:t>Diga: </a:t>
            </a:r>
            <a:r>
              <a:rPr lang="es-GT" sz="1200" b="0" noProof="0" dirty="0">
                <a:latin typeface="Arial" panose="020B0604020202020204" pitchFamily="34" charset="0"/>
                <a:cs typeface="Arial" panose="020B0604020202020204" pitchFamily="34" charset="0"/>
              </a:rPr>
              <a:t>Algunos brotes requieren más de una prueba para identificar el agente. Es especialmente así en los brotes toxicológicos. Hay miles de posibles agentes tóxicos que pueden causar enfermedades, y cada uno de estos agentes tóxicos suele requerir una prueba por separado. A veces, toda la muestra se agota en el primer par de pruebas. Por eso es importante estar bastante seguro del agente tóxico sospechoso antes de analizar cualquier muestra. </a:t>
            </a:r>
          </a:p>
          <a:p>
            <a:pPr marL="171450" indent="-171450">
              <a:lnSpc>
                <a:spcPct val="80000"/>
              </a:lnSpc>
              <a:buFont typeface="Wingdings" panose="05000000000000000000" pitchFamily="2" charset="2"/>
              <a:buChar char="§"/>
            </a:pPr>
            <a:endParaRPr lang="es-GT" sz="1200" b="0" noProof="0" dirty="0">
              <a:latin typeface="Arial" panose="020B0604020202020204" pitchFamily="34" charset="0"/>
              <a:cs typeface="Arial" panose="020B0604020202020204" pitchFamily="34" charset="0"/>
            </a:endParaRPr>
          </a:p>
          <a:p>
            <a:pPr marL="171450" indent="-171450">
              <a:lnSpc>
                <a:spcPct val="80000"/>
              </a:lnSpc>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rPr>
              <a:t>Diga: </a:t>
            </a:r>
            <a:r>
              <a:rPr lang="es-GT" sz="1200" b="0" u="none" noProof="0" dirty="0">
                <a:latin typeface="Arial" panose="020B0604020202020204" pitchFamily="34" charset="0"/>
                <a:cs typeface="Arial" panose="020B0604020202020204" pitchFamily="34" charset="0"/>
              </a:rPr>
              <a:t>Las pruebas de laboratorio a veces permiten relacionar un brote con una fuente ambiental específica. Esto es más probable cuando el brote se debe a una fuente de agua u otro líquido contaminado. Otras fuentes ambientales (como los alimentos y el suelo) son difíciles de analizar, ya que el microorganismo podría estar distribuido de forma irregular, por lo que depende de si se tiene la suerte de tomar una muestra que lo contenga o el agente. </a:t>
            </a:r>
            <a:endParaRPr lang="es-GT" sz="1200" b="1" u="sng" noProof="0" dirty="0">
              <a:latin typeface="Arial" panose="020B0604020202020204" pitchFamily="34" charset="0"/>
              <a:cs typeface="Arial" panose="020B0604020202020204" pitchFamily="34" charset="0"/>
            </a:endParaRPr>
          </a:p>
          <a:p>
            <a:endParaRPr lang="es-GT" b="1" i="1"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u="sng" noProof="0" dirty="0">
                <a:latin typeface="Arial" panose="020B0604020202020204" pitchFamily="34" charset="0"/>
                <a:cs typeface="Arial" panose="020B0604020202020204" pitchFamily="34" charset="0"/>
              </a:rPr>
              <a:t>Diga: </a:t>
            </a:r>
            <a:r>
              <a:rPr lang="es-GT" noProof="0" dirty="0"/>
              <a:t>La interpretación de los resultados es un proceso colaborativo entre epidemiólogos, laboratoristas y expertos en salud pública.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s-GT" b="1" i="1"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v"/>
            </a:pPr>
            <a:r>
              <a:rPr lang="es-GT" b="1" i="1" noProof="0" dirty="0">
                <a:latin typeface="Arial" panose="020B0604020202020204" pitchFamily="34" charset="0"/>
                <a:cs typeface="Arial" panose="020B0604020202020204" pitchFamily="34" charset="0"/>
              </a:rPr>
              <a:t>Pida a los participantes ejemplos de casos en los que hayan interpretado muestras de laboratorio.</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25</a:t>
            </a:fld>
            <a:endParaRPr lang="en-US" altLang="en-US"/>
          </a:p>
        </p:txBody>
      </p:sp>
    </p:spTree>
    <p:extLst>
      <p:ext uri="{BB962C8B-B14F-4D97-AF65-F5344CB8AC3E}">
        <p14:creationId xmlns:p14="http://schemas.microsoft.com/office/powerpoint/2010/main" val="37134882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lvl="0" indent="0" algn="l" defTabSz="914400" rtl="0" eaLnBrk="0" fontAlgn="base" latinLnBrk="0" hangingPunct="0">
              <a:lnSpc>
                <a:spcPct val="100000"/>
              </a:lnSpc>
              <a:spcBef>
                <a:spcPts val="1200"/>
              </a:spcBef>
              <a:spcAft>
                <a:spcPts val="600"/>
              </a:spcAft>
              <a:buClrTx/>
              <a:buSzTx/>
              <a:buFontTx/>
              <a:buNone/>
              <a:tabLst/>
              <a:defRPr/>
            </a:pPr>
            <a:endParaRPr lang="es-GT"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s-GT" sz="1200" b="1" i="1" u="sng" noProof="0" dirty="0">
                <a:effectLst/>
                <a:latin typeface="Arial" panose="020B0604020202020204" pitchFamily="34" charset="0"/>
                <a:ea typeface="Times New Roman" panose="02020603050405020304" pitchFamily="18" charset="0"/>
                <a:cs typeface="Arial" panose="020B0604020202020204" pitchFamily="34" charset="0"/>
              </a:rPr>
              <a:t>No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mencione lo siguiente a menos que lo haga un participante. Si alguno de los participantes es veterinario, es posible que tenga un concepto distinto de la bioprotección. En los sectores agrícola y medioambiental, la bioprotección se refiere a la protección de la granja, el rancho, etc., es decir, de los animales agrícolas, frente a </a:t>
            </a:r>
            <a:r>
              <a:rPr lang="es-MX" sz="1200" b="1" i="1" noProof="0" dirty="0">
                <a:effectLst/>
                <a:latin typeface="Arial" panose="020B0604020202020204" pitchFamily="34" charset="0"/>
                <a:ea typeface="Times New Roman" panose="02020603050405020304" pitchFamily="18" charset="0"/>
                <a:cs typeface="Arial" panose="020B0604020202020204" pitchFamily="34" charset="0"/>
              </a:rPr>
              <a:t>agentes infecciosos, en particular los que pueden propagarse entre las personas al desplazarse dentro de una instalación o de una</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 a otra. La definición mostrada se refiere a la bioprotección </a:t>
            </a:r>
            <a:r>
              <a:rPr lang="es-GT" sz="1200" b="1" i="1" u="sng" noProof="0" dirty="0">
                <a:effectLst/>
                <a:latin typeface="Arial" panose="020B0604020202020204" pitchFamily="34" charset="0"/>
                <a:ea typeface="Times New Roman" panose="02020603050405020304" pitchFamily="18" charset="0"/>
                <a:cs typeface="Arial" panose="020B0604020202020204" pitchFamily="34" charset="0"/>
              </a:rPr>
              <a:t>de los laboratorios</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Antes hemos mencionado la bioseguridad. ¿Qué es la bioseguridad y en qué se diferencia de la bioprotección?</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&lt;CLICK&gt;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Pida </a:t>
            </a: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a un voluntario que lea la primera definición en voz alta</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1200"/>
              </a:spcBef>
              <a:spcAft>
                <a:spcPts val="1200"/>
              </a:spcAft>
              <a:buFont typeface="Wingdings" panose="05000000000000000000" pitchFamily="2" charset="2"/>
              <a:buChar cha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Pida </a:t>
            </a: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a un voluntario que lea la segunda definición en voz alta</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a:t>
            </a:r>
            <a:endParaRPr lang="es-GT" sz="1200" b="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
            </a:pPr>
            <a:endParaRPr lang="es-GT" sz="1200" b="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¿Puede alguien explicar estas definiciones de forma más sencilla?</a:t>
            </a:r>
          </a:p>
          <a:p>
            <a:pPr marL="171450" marR="0" lvl="0" indent="-171450" algn="l" defTabSz="914400" rtl="0" eaLnBrk="0" fontAlgn="base" latinLnBrk="0" hangingPunct="0">
              <a:lnSpc>
                <a:spcPct val="115000"/>
              </a:lnSpc>
              <a:spcBef>
                <a:spcPts val="1200"/>
              </a:spcBef>
              <a:spcAft>
                <a:spcPts val="1200"/>
              </a:spcAft>
              <a:buClrTx/>
              <a:buSzTx/>
              <a:buFont typeface="Wingdings" panose="05000000000000000000" pitchFamily="2" charset="2"/>
              <a:buChar char="§"/>
              <a:tabLst/>
              <a:defRP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12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&lt;CLICK&gt;  </a:t>
            </a:r>
            <a:endParaRPr lang="es-GT" sz="1200" b="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una reunión de la Convención sobre Armas Biológicas en 2003, uno de los delegados explicó la diferencia entre bioseguridad y bioprotección de la siguiente manera: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La bioseguridad protege a las personas de los gérmenes; la bioprotección protege a los gérmenes de las personas.</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1200"/>
              </a:spcAft>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26</a:t>
            </a:fld>
            <a:endParaRPr lang="en-US"/>
          </a:p>
        </p:txBody>
      </p:sp>
    </p:spTree>
    <p:extLst>
      <p:ext uri="{BB962C8B-B14F-4D97-AF65-F5344CB8AC3E}">
        <p14:creationId xmlns:p14="http://schemas.microsoft.com/office/powerpoint/2010/main" val="25685551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1200"/>
              </a:spcBef>
              <a:spcAft>
                <a:spcPts val="600"/>
              </a:spcAft>
              <a:buClrTx/>
              <a:buSzTx/>
              <a:buFontTx/>
              <a:buNone/>
              <a:tabLst/>
              <a:defRPr/>
            </a:pPr>
            <a:r>
              <a:rPr lang="en-US" sz="1200" b="1" dirty="0">
                <a:effectLst/>
                <a:latin typeface="Arial" panose="020B0604020202020204" pitchFamily="34" charset="0"/>
                <a:cs typeface="Arial" panose="020B0604020202020204" pitchFamily="34" charset="0"/>
              </a:rPr>
              <a:t>Notas del instructor:</a:t>
            </a:r>
          </a:p>
          <a:p>
            <a:pPr marL="0" marR="0">
              <a:lnSpc>
                <a:spcPct val="115000"/>
              </a:lnSpc>
              <a:spcBef>
                <a:spcPts val="1200"/>
              </a:spcBef>
              <a:spcAft>
                <a:spcPts val="600"/>
              </a:spcAft>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Leer </a:t>
            </a:r>
            <a:r>
              <a:rPr lang="en-US" sz="1200" b="0" i="0" dirty="0">
                <a:effectLst/>
                <a:latin typeface="Arial" panose="020B0604020202020204" pitchFamily="34" charset="0"/>
                <a:ea typeface="Times New Roman" panose="02020603050405020304" pitchFamily="18" charset="0"/>
                <a:cs typeface="Arial" panose="020B0604020202020204" pitchFamily="34" charset="0"/>
              </a:rPr>
              <a:t>diapositiva.</a:t>
            </a:r>
          </a:p>
          <a:p>
            <a:pPr marL="0" marR="0" indent="0">
              <a:lnSpc>
                <a:spcPct val="115000"/>
              </a:lnSpc>
              <a:spcBef>
                <a:spcPts val="1200"/>
              </a:spcBef>
              <a:spcAft>
                <a:spcPts val="600"/>
              </a:spcAft>
              <a:buFont typeface="Wingdings" panose="05000000000000000000" pitchFamily="2" charset="2"/>
              <a:buNone/>
            </a:pPr>
            <a:endParaRPr lang="en-US" sz="1200" b="0" i="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Acepte las respuestas de algunos participantes. </a:t>
            </a:r>
            <a:r>
              <a:rPr lang="en-US" sz="1200" b="1" i="1" dirty="0" err="1">
                <a:effectLst/>
                <a:latin typeface="Arial" panose="020B0604020202020204" pitchFamily="34" charset="0"/>
                <a:ea typeface="Times New Roman" panose="02020603050405020304" pitchFamily="18" charset="0"/>
                <a:cs typeface="Arial" panose="020B0604020202020204" pitchFamily="34" charset="0"/>
              </a:rPr>
              <a:t>Refiera</a:t>
            </a:r>
            <a:r>
              <a:rPr lang="en-US" sz="1200" b="1" i="1" dirty="0">
                <a:effectLst/>
                <a:latin typeface="Arial" panose="020B0604020202020204" pitchFamily="34" charset="0"/>
                <a:ea typeface="Times New Roman" panose="02020603050405020304" pitchFamily="18" charset="0"/>
                <a:cs typeface="Arial" panose="020B0604020202020204" pitchFamily="34" charset="0"/>
              </a:rPr>
              <a:t> las </a:t>
            </a:r>
            <a:r>
              <a:rPr lang="en-US" sz="1200" b="1" i="1" dirty="0" err="1">
                <a:effectLst/>
                <a:latin typeface="Arial" panose="020B0604020202020204" pitchFamily="34" charset="0"/>
                <a:ea typeface="Times New Roman" panose="02020603050405020304" pitchFamily="18" charset="0"/>
                <a:cs typeface="Arial" panose="020B0604020202020204" pitchFamily="34" charset="0"/>
              </a:rPr>
              <a:t>siguientes</a:t>
            </a:r>
            <a:r>
              <a:rPr lang="en-US" sz="1200" b="1" i="1" dirty="0">
                <a:effectLst/>
                <a:latin typeface="Arial" panose="020B0604020202020204" pitchFamily="34" charset="0"/>
                <a:ea typeface="Times New Roman" panose="02020603050405020304" pitchFamily="18" charset="0"/>
                <a:cs typeface="Arial" panose="020B0604020202020204" pitchFamily="34" charset="0"/>
              </a:rPr>
              <a:t> </a:t>
            </a:r>
            <a:r>
              <a:rPr lang="en-US" sz="1200" b="1" i="1" dirty="0" err="1">
                <a:effectLst/>
                <a:latin typeface="Arial" panose="020B0604020202020204" pitchFamily="34" charset="0"/>
                <a:ea typeface="Times New Roman" panose="02020603050405020304" pitchFamily="18" charset="0"/>
                <a:cs typeface="Arial" panose="020B0604020202020204" pitchFamily="34" charset="0"/>
              </a:rPr>
              <a:t>medidas</a:t>
            </a:r>
            <a:r>
              <a:rPr lang="en-US" sz="1200" b="1" i="1" dirty="0">
                <a:effectLst/>
                <a:latin typeface="Arial" panose="020B0604020202020204" pitchFamily="34" charset="0"/>
                <a:ea typeface="Times New Roman" panose="02020603050405020304" pitchFamily="18" charset="0"/>
                <a:cs typeface="Arial" panose="020B0604020202020204" pitchFamily="34" charset="0"/>
              </a:rPr>
              <a:t> de EPP para el grupo si los participantes no las nombran:</a:t>
            </a:r>
            <a:endParaRPr lang="fr-FR" sz="1200" b="1"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mj-lt"/>
              <a:buAutoNum type="arabicPeriod"/>
            </a:pPr>
            <a:r>
              <a:rPr lang="en-US" sz="1200" b="1" i="1" dirty="0">
                <a:effectLst/>
                <a:latin typeface="Arial" panose="020B0604020202020204" pitchFamily="34" charset="0"/>
                <a:ea typeface="Times New Roman" panose="02020603050405020304" pitchFamily="18" charset="0"/>
                <a:cs typeface="Arial" panose="020B0604020202020204" pitchFamily="34" charset="0"/>
              </a:rPr>
              <a:t>Guantes</a:t>
            </a:r>
            <a:endParaRPr lang="fr-FR" sz="1200" b="1" i="1"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mj-lt"/>
              <a:buAutoNum type="arabicPeriod"/>
            </a:pPr>
            <a:r>
              <a:rPr lang="en-US" sz="1200" b="1" i="1" dirty="0" err="1">
                <a:effectLst/>
                <a:latin typeface="Arial" panose="020B0604020202020204" pitchFamily="34" charset="0"/>
                <a:ea typeface="Times New Roman" panose="02020603050405020304" pitchFamily="18" charset="0"/>
                <a:cs typeface="Arial" panose="020B0604020202020204" pitchFamily="34" charset="0"/>
              </a:rPr>
              <a:t>Máscarillas</a:t>
            </a:r>
            <a:endParaRPr lang="fr-FR" sz="1200" b="1" i="1"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mj-lt"/>
              <a:buAutoNum type="arabicPeriod"/>
            </a:pPr>
            <a:r>
              <a:rPr lang="en-US" sz="1200" b="1" i="1" dirty="0">
                <a:effectLst/>
                <a:latin typeface="Arial" panose="020B0604020202020204" pitchFamily="34" charset="0"/>
                <a:ea typeface="Times New Roman" panose="02020603050405020304" pitchFamily="18" charset="0"/>
                <a:cs typeface="Arial" panose="020B0604020202020204" pitchFamily="34" charset="0"/>
              </a:rPr>
              <a:t>Protección ocular</a:t>
            </a:r>
            <a:endParaRPr lang="fr-FR" sz="1200" b="1" i="1"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mj-lt"/>
              <a:buAutoNum type="arabicPeriod"/>
            </a:pPr>
            <a:r>
              <a:rPr lang="en-US" sz="1200" b="1" i="1" dirty="0">
                <a:effectLst/>
                <a:latin typeface="Arial" panose="020B0604020202020204" pitchFamily="34" charset="0"/>
                <a:ea typeface="Times New Roman" panose="02020603050405020304" pitchFamily="18" charset="0"/>
                <a:cs typeface="Arial" panose="020B0604020202020204" pitchFamily="34" charset="0"/>
              </a:rPr>
              <a:t>Bata</a:t>
            </a:r>
            <a:endParaRPr lang="fr-FR" sz="1200" b="1" i="1"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mj-lt"/>
              <a:buAutoNum type="arabicPeriod"/>
            </a:pPr>
            <a:r>
              <a:rPr lang="en-US" sz="1200" b="1" i="1" dirty="0">
                <a:effectLst/>
                <a:latin typeface="Arial" panose="020B0604020202020204" pitchFamily="34" charset="0"/>
                <a:ea typeface="Times New Roman" panose="02020603050405020304" pitchFamily="18" charset="0"/>
                <a:cs typeface="Arial" panose="020B0604020202020204" pitchFamily="34" charset="0"/>
              </a:rPr>
              <a:t>Botas</a:t>
            </a:r>
            <a:endParaRPr lang="fr-FR" sz="1200" b="1" i="1"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mj-lt"/>
              <a:buAutoNum type="arabicPeriod"/>
            </a:pPr>
            <a:r>
              <a:rPr lang="en-US" sz="1200" b="1" i="1" dirty="0">
                <a:effectLst/>
                <a:latin typeface="Arial" panose="020B0604020202020204" pitchFamily="34" charset="0"/>
                <a:ea typeface="Times New Roman" panose="02020603050405020304" pitchFamily="18" charset="0"/>
                <a:cs typeface="Arial" panose="020B0604020202020204" pitchFamily="34" charset="0"/>
              </a:rPr>
              <a:t>Desinfectante</a:t>
            </a:r>
            <a:endParaRPr lang="fr-FR" sz="1200" b="1" i="1"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1200"/>
              </a:spcAft>
              <a:buFont typeface="+mj-lt"/>
              <a:buAutoNum type="arabicPeriod"/>
            </a:pPr>
            <a:r>
              <a:rPr lang="en-US" sz="1200" b="1" i="1" dirty="0">
                <a:effectLst/>
                <a:latin typeface="Arial" panose="020B0604020202020204" pitchFamily="34" charset="0"/>
                <a:ea typeface="Times New Roman" panose="02020603050405020304" pitchFamily="18" charset="0"/>
                <a:cs typeface="Arial" panose="020B0604020202020204" pitchFamily="34" charset="0"/>
              </a:rPr>
              <a:t>Suministros de descontaminación</a:t>
            </a:r>
            <a:endParaRPr lang="fr-FR" sz="1200" b="1" i="1"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27</a:t>
            </a:fld>
            <a:endParaRPr lang="en-US" altLang="en-US"/>
          </a:p>
        </p:txBody>
      </p:sp>
    </p:spTree>
    <p:extLst>
      <p:ext uri="{BB962C8B-B14F-4D97-AF65-F5344CB8AC3E}">
        <p14:creationId xmlns:p14="http://schemas.microsoft.com/office/powerpoint/2010/main" val="17430768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120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Las medidas de bioseguridad se utilizan para </a:t>
            </a:r>
            <a:r>
              <a:rPr lang="es-GT" sz="1200" noProof="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reducir el riesgo de exposición involuntaria del personal de laboratorio y de otras personas a patógenos y toxinas. La bioseguridad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debe practicarse sobre todo en el campo, ya que es un entorno menos seguro y menos controlado que el laboratorio. </a:t>
            </a:r>
            <a:r>
              <a:rPr lang="es-GT" sz="1200" kern="1200" noProof="0" dirty="0">
                <a:effectLst/>
                <a:latin typeface="Arial" panose="020B0604020202020204" pitchFamily="34" charset="0"/>
                <a:ea typeface="Times New Roman" panose="02020603050405020304" pitchFamily="18" charset="0"/>
                <a:cs typeface="Arial" panose="020B0604020202020204" pitchFamily="34" charset="0"/>
              </a:rPr>
              <a:t>No hay que olvidar que el EPP necesario en el campo difiere según los distintos patógenos y puede variar según la ubicación geográfica en la que se trabaje y según se trabaje con seres humanos o con animales. </a:t>
            </a:r>
          </a:p>
          <a:p>
            <a:pPr marL="0" marR="0">
              <a:spcBef>
                <a:spcPts val="1200"/>
              </a:spcBef>
              <a:spcAft>
                <a:spcPts val="600"/>
              </a:spcAft>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 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Mantener la seguridad en todo momento para todas las personas es la prioridad número uno. Los encargados de recolectar las muestras deben recibir formación y deben:</a:t>
            </a:r>
          </a:p>
          <a:p>
            <a:pPr marL="685800" marR="0" lvl="1" indent="-228600">
              <a:lnSpc>
                <a:spcPct val="115000"/>
              </a:lnSpc>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Usar equipos y suministros estériles.</a:t>
            </a:r>
          </a:p>
          <a:p>
            <a:pPr marL="685800" marR="0" lvl="1" indent="-228600">
              <a:lnSpc>
                <a:spcPct val="115000"/>
              </a:lnSpc>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Usar equipos de protección personal (EPP) adecuados.</a:t>
            </a:r>
          </a:p>
          <a:p>
            <a:pPr marL="685800" marR="0" lvl="1" indent="-228600">
              <a:lnSpc>
                <a:spcPct val="115000"/>
              </a:lnSpc>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Mantener la bioseguridad durante la recolección, el almacenamiento y el transporte de las muestras.</a:t>
            </a:r>
          </a:p>
          <a:p>
            <a:pPr marL="685800" marR="0" lvl="1" indent="-228600">
              <a:lnSpc>
                <a:spcPct val="115000"/>
              </a:lnSpc>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Estar siempre alerta ante los agentes de alto riesgo.</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28</a:t>
            </a:fld>
            <a:endParaRPr lang="en-US"/>
          </a:p>
        </p:txBody>
      </p:sp>
    </p:spTree>
    <p:extLst>
      <p:ext uri="{BB962C8B-B14F-4D97-AF65-F5344CB8AC3E}">
        <p14:creationId xmlns:p14="http://schemas.microsoft.com/office/powerpoint/2010/main" val="8041006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120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Las medidas de bioprotección </a:t>
            </a:r>
            <a:r>
              <a:rPr lang="es-GT" sz="1200" noProof="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reducen el riesgo de acceso no autorizado, pérdida, robo, uso indebido, desvío o liberación intencionada de materia biológica fuera de su uso en la investigación del brote.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trabajo de campo suele ser a corto plazo, acelerado y desorganizado, por lo que la bioseguridad puede resultar un reto. Los cinco componentes de la bioprotección en el campo son:</a:t>
            </a:r>
          </a:p>
          <a:p>
            <a:pPr marL="685800" marR="0" lvl="1" indent="-228600">
              <a:lnSpc>
                <a:spcPct val="115000"/>
              </a:lnSpc>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seguridad física es esencial para evitar el uso indebido, la pérdida o el robo de agentes biológicos. También garantiza que los agentes estén debidamente protegidos.</a:t>
            </a:r>
          </a:p>
          <a:p>
            <a:pPr marL="685800" marR="0" lvl="1" indent="-228600">
              <a:lnSpc>
                <a:spcPct val="115000"/>
              </a:lnSpc>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gestión del personal se centra en qué materiales (especímenes) existen, dónde se encuentran y quién es responsable de ellos. De este modo se garantiza que los agentes biológicos y las toxinas no estén en posesión de personas que pudieran tener la intención de utilizarlos indebidamente.</a:t>
            </a:r>
          </a:p>
          <a:p>
            <a:pPr marL="685800" marR="0" lvl="1" indent="-228600">
              <a:lnSpc>
                <a:spcPct val="115000"/>
              </a:lnSpc>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seguridad del transporte se centra en la seguridad de los agentes a lo largo de todas las fases del transporte. Esto incluye saber quién es el responsable del transporte, cómo se transportarán los agentes y que se sigan todas las directrices y los procedimientos adecuados.</a:t>
            </a:r>
          </a:p>
          <a:p>
            <a:pPr marL="685800" marR="0" lvl="1" indent="-228600">
              <a:lnSpc>
                <a:spcPct val="115000"/>
              </a:lnSpc>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control material y la rendición de cuentas son la garantía de que se sabe qué existe en las operaciones y quién es responsable de ello.</a:t>
            </a:r>
          </a:p>
          <a:p>
            <a:pPr marL="685800" marR="0" lvl="1" indent="-228600">
              <a:lnSpc>
                <a:spcPct val="115000"/>
              </a:lnSpc>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seguridad de la información se refiere a la seguridad de los datos. El objetivo de la seguridad de la información es proteger la información de divulgaciones no autorizadas y garantizar que la confidencialidad se mantenga siempre.</a:t>
            </a:r>
          </a:p>
          <a:p>
            <a:endParaRPr lang="es-GT" sz="120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latin typeface="Arial" panose="020B0604020202020204" pitchFamily="34" charset="0"/>
                <a:cs typeface="Arial" panose="020B0604020202020204" pitchFamily="34" charset="0"/>
              </a:rPr>
              <a:t>Las prácticas de bioprotección también serán diferentes al entrar y al salir de las granjas/instalaciones ganaderas en comparación con las instalaciones sanitarias. </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29</a:t>
            </a:fld>
            <a:endParaRPr lang="en-US"/>
          </a:p>
        </p:txBody>
      </p:sp>
    </p:spTree>
    <p:extLst>
      <p:ext uri="{BB962C8B-B14F-4D97-AF65-F5344CB8AC3E}">
        <p14:creationId xmlns:p14="http://schemas.microsoft.com/office/powerpoint/2010/main" val="3080488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endParaRPr lang="fr-FR" sz="1200" b="1" dirty="0">
              <a:effectLst/>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chemeClr val="dk1"/>
              </a:buClr>
              <a:buSzPts val="1200"/>
              <a:buFont typeface="Wingdings" panose="05000000000000000000" pitchFamily="2" charset="2"/>
              <a:buNone/>
            </a:pPr>
            <a:endParaRPr lang="en-US" sz="1200" b="1" i="0" u="sng" dirty="0">
              <a:latin typeface="Arial" panose="020B0604020202020204" pitchFamily="34" charset="0"/>
              <a:ea typeface="Calibri"/>
              <a:cs typeface="Arial" panose="020B0604020202020204" pitchFamily="34" charset="0"/>
              <a:sym typeface="Calibri"/>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n-US" sz="1200" b="0" i="0" u="none" dirty="0">
                <a:latin typeface="Arial" panose="020B0604020202020204" pitchFamily="34" charset="0"/>
                <a:ea typeface="Calibri"/>
                <a:cs typeface="Arial" panose="020B0604020202020204" pitchFamily="34" charset="0"/>
                <a:sym typeface="Calibri"/>
              </a:rPr>
              <a:t>Pida a un voluntario que lea las viñetas en voz alta.</a:t>
            </a:r>
            <a:endParaRPr lang="en-US" sz="1200" i="0" dirty="0">
              <a:latin typeface="Arial" panose="020B0604020202020204" pitchFamily="34" charset="0"/>
              <a:ea typeface="Calibri"/>
              <a:cs typeface="Arial" panose="020B0604020202020204" pitchFamily="34" charset="0"/>
              <a:sym typeface="Calibri"/>
            </a:endParaRPr>
          </a:p>
          <a:p>
            <a:pPr marL="0" marR="0">
              <a:lnSpc>
                <a:spcPct val="115000"/>
              </a:lnSpc>
              <a:spcBef>
                <a:spcPts val="1200"/>
              </a:spcBef>
              <a:spcAft>
                <a:spcPts val="600"/>
              </a:spcAft>
            </a:pPr>
            <a:endParaRPr lang="en-US" sz="1800" i="1" dirty="0">
              <a:effectLst/>
              <a:latin typeface="Arial" panose="020B0604020202020204" pitchFamily="34" charset="0"/>
              <a:ea typeface="Times New Roman" panose="02020603050405020304" pitchFamily="18" charset="0"/>
              <a:cs typeface="Arial" panose="020B0604020202020204" pitchFamily="34" charset="0"/>
            </a:endParaRPr>
          </a:p>
          <a:p>
            <a:endParaRPr lang="fr-FR"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a:t>
            </a:fld>
            <a:endParaRPr lang="en-US" altLang="en-US"/>
          </a:p>
        </p:txBody>
      </p:sp>
    </p:spTree>
    <p:extLst>
      <p:ext uri="{BB962C8B-B14F-4D97-AF65-F5344CB8AC3E}">
        <p14:creationId xmlns:p14="http://schemas.microsoft.com/office/powerpoint/2010/main" val="30803560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0"/>
              </a:spcBef>
              <a:spcAft>
                <a:spcPts val="1200"/>
              </a:spcAft>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Los mismos principios se aplican a la investigación de brotes en animales. Debe evitarse la propagación de patógenos cuando se viaja entre granjas o rebaños. Hay que tener cuidado de no introducir suministros y equipos contaminados, y los vehículos deben lavarse y desinfectarse entre visitas. </a:t>
            </a:r>
            <a:r>
              <a:rPr lang="es-GT" sz="1200" noProof="0" dirty="0">
                <a:effectLst/>
                <a:latin typeface="Arial" panose="020B0604020202020204" pitchFamily="34" charset="0"/>
                <a:cs typeface="Arial" panose="020B0604020202020204" pitchFamily="34" charset="0"/>
              </a:rPr>
              <a:t>La ropa (</a:t>
            </a:r>
            <a:r>
              <a:rPr lang="es-GT" sz="1200" i="1" noProof="0" dirty="0">
                <a:effectLst/>
                <a:latin typeface="Arial" panose="020B0604020202020204" pitchFamily="34" charset="0"/>
                <a:cs typeface="Arial" panose="020B0604020202020204" pitchFamily="34" charset="0"/>
              </a:rPr>
              <a:t>incluidas las botas</a:t>
            </a:r>
            <a:r>
              <a:rPr lang="es-GT" sz="1200" noProof="0" dirty="0">
                <a:effectLst/>
                <a:latin typeface="Arial" panose="020B0604020202020204" pitchFamily="34" charset="0"/>
                <a:cs typeface="Arial" panose="020B0604020202020204" pitchFamily="34" charset="0"/>
              </a:rPr>
              <a:t>) y el EPP deben limpiarse y desinfectarse (</a:t>
            </a:r>
            <a:r>
              <a:rPr lang="es-GT" sz="1200" i="1" noProof="0" dirty="0">
                <a:effectLst/>
                <a:latin typeface="Arial" panose="020B0604020202020204" pitchFamily="34" charset="0"/>
                <a:cs typeface="Arial" panose="020B0604020202020204" pitchFamily="34" charset="0"/>
              </a:rPr>
              <a:t>botas</a:t>
            </a:r>
            <a:r>
              <a:rPr lang="es-GT" sz="1200" noProof="0" dirty="0">
                <a:effectLst/>
                <a:latin typeface="Arial" panose="020B0604020202020204" pitchFamily="34" charset="0"/>
                <a:cs typeface="Arial" panose="020B0604020202020204" pitchFamily="34" charset="0"/>
              </a:rPr>
              <a:t>) o sustituirse (</a:t>
            </a:r>
            <a:r>
              <a:rPr lang="es-GT" sz="1200" i="1" noProof="0" dirty="0">
                <a:effectLst/>
                <a:latin typeface="Arial" panose="020B0604020202020204" pitchFamily="34" charset="0"/>
                <a:cs typeface="Arial" panose="020B0604020202020204" pitchFamily="34" charset="0"/>
              </a:rPr>
              <a:t>en el caso de la ropa de abrigo y el EPP</a:t>
            </a:r>
            <a:r>
              <a:rPr lang="es-GT" sz="1200" noProof="0" dirty="0">
                <a:effectLst/>
                <a:latin typeface="Arial" panose="020B0604020202020204" pitchFamily="34" charset="0"/>
                <a:cs typeface="Arial" panose="020B0604020202020204" pitchFamily="34" charset="0"/>
              </a:rPr>
              <a:t>) entre instalaciones para evitar la propagación de patógenos.</a:t>
            </a:r>
            <a:endParaRPr lang="es-GT" sz="1200" noProof="0" dirty="0">
              <a:latin typeface="Arial" panose="020B0604020202020204" pitchFamily="34" charset="0"/>
              <a:cs typeface="Arial" panose="020B0604020202020204" pitchFamily="34" charset="0"/>
            </a:endParaRPr>
          </a:p>
          <a:p>
            <a:endParaRPr lang="es-GT" sz="120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latin typeface="Arial" panose="020B0604020202020204" pitchFamily="34" charset="0"/>
                <a:cs typeface="Arial" panose="020B0604020202020204" pitchFamily="34" charset="0"/>
              </a:rPr>
              <a:t>Las prácticas de bioprotección también serán diferentes al entrar y salir de las granjas/instalaciones ganaderas en comparación con las instalaciones sanitarias. Los esfuerzos de control de las infecciones ambientales pueden ser especialmente difíciles cuando se visitan granjas, mercados de aves y otros lugares donde viven animales, por lo que es especialmente importante limpiar y desinfectar los equipos, incluidos los vehículos, que se desplazan entre las granjas o los rebaños. </a:t>
            </a:r>
          </a:p>
          <a:p>
            <a:endParaRPr lang="en-US" sz="1200" dirty="0">
              <a:latin typeface="Arial" panose="020B0604020202020204" pitchFamily="34" charset="0"/>
              <a:cs typeface="Arial" panose="020B0604020202020204" pitchFamily="34" charset="0"/>
            </a:endParaRPr>
          </a:p>
          <a:p>
            <a:pPr marL="0" marR="0">
              <a:lnSpc>
                <a:spcPct val="115000"/>
              </a:lnSpc>
              <a:spcBef>
                <a:spcPts val="0"/>
              </a:spcBef>
              <a:spcAft>
                <a:spcPts val="120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fr-FR"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0"/>
              </a:spcAft>
            </a:pPr>
            <a:r>
              <a:rPr lang="en-US" sz="1200" u="sng" dirty="0">
                <a:solidFill>
                  <a:srgbClr val="0065A4"/>
                </a:solidFill>
                <a:effectLst/>
                <a:latin typeface="Arial" panose="020B0604020202020204" pitchFamily="34" charset="0"/>
                <a:ea typeface="Times New Roman" panose="02020603050405020304" pitchFamily="18" charset="0"/>
                <a:cs typeface="Arial" panose="020B0604020202020204" pitchFamily="34" charset="0"/>
                <a:hlinkClick r:id="rId3"/>
              </a:rPr>
              <a:t>https://doi.org/10.1016/j.eng.2019.10.004 </a:t>
            </a:r>
            <a:endParaRPr lang="fr-FR"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30</a:t>
            </a:fld>
            <a:endParaRPr lang="en-US"/>
          </a:p>
        </p:txBody>
      </p:sp>
    </p:spTree>
    <p:extLst>
      <p:ext uri="{BB962C8B-B14F-4D97-AF65-F5344CB8AC3E}">
        <p14:creationId xmlns:p14="http://schemas.microsoft.com/office/powerpoint/2010/main" val="40398463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GT" sz="1200" b="1" noProof="0" dirty="0">
                <a:latin typeface="Arial" panose="020B0604020202020204" pitchFamily="34" charset="0"/>
                <a:cs typeface="Arial" panose="020B0604020202020204" pitchFamily="34" charset="0"/>
              </a:rPr>
              <a:t>Notas del instructor:</a:t>
            </a:r>
          </a:p>
          <a:p>
            <a:endParaRPr lang="es-GT" sz="120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a:t>
            </a:r>
            <a:r>
              <a:rPr lang="es-GT" sz="1200" noProof="0" dirty="0">
                <a:latin typeface="Arial" panose="020B0604020202020204" pitchFamily="34" charset="0"/>
                <a:cs typeface="Arial" panose="020B0604020202020204" pitchFamily="34" charset="0"/>
              </a:rPr>
              <a:t>: Recordemos el enfoque "Una sola salud". La base de "Una sola salud" es la colaboración entre sectores diferentes y complementarios. No se trata sólo de la colaboración con los trabajadores de la sanidad animal y medioambiental. </a:t>
            </a:r>
          </a:p>
          <a:p>
            <a:endParaRPr lang="es-GT" sz="120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latin typeface="Arial" panose="020B0604020202020204" pitchFamily="34" charset="0"/>
                <a:cs typeface="Arial" panose="020B0604020202020204" pitchFamily="34" charset="0"/>
              </a:rPr>
              <a:t>Trabajar en estrecha colaboración con los laboratorios y su personal (</a:t>
            </a:r>
            <a:r>
              <a:rPr lang="es-GT" sz="1200" i="1" noProof="0" dirty="0">
                <a:latin typeface="Arial" panose="020B0604020202020204" pitchFamily="34" charset="0"/>
                <a:cs typeface="Arial" panose="020B0604020202020204" pitchFamily="34" charset="0"/>
              </a:rPr>
              <a:t>por ejemplo, microbiólogos, virólogos, etc.</a:t>
            </a:r>
            <a:r>
              <a:rPr lang="es-GT" sz="1200" noProof="0" dirty="0">
                <a:latin typeface="Arial" panose="020B0604020202020204" pitchFamily="34" charset="0"/>
                <a:cs typeface="Arial" panose="020B0604020202020204" pitchFamily="34" charset="0"/>
              </a:rPr>
              <a:t>) es esencial para una respuesta de salud pública oportuna y eficaz.</a:t>
            </a:r>
          </a:p>
          <a:p>
            <a:pPr marL="0" indent="0">
              <a:buFont typeface="Wingdings" panose="05000000000000000000" pitchFamily="2" charset="2"/>
              <a:buNone/>
            </a:pPr>
            <a:endParaRPr lang="es-GT" sz="120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latin typeface="Arial" panose="020B0604020202020204" pitchFamily="34" charset="0"/>
                <a:cs typeface="Arial" panose="020B0604020202020204" pitchFamily="34" charset="0"/>
              </a:rPr>
              <a:t>Es importante mantener una buena relación con los puntos de contacto de sus laboratorios locales, regionales y/o de referencia, incluidos los laboratorios veterinarios de referencia, ya que tendrá que trabajar estrechamente con ellos y confiar en ellos durante las investigaciones de campo.</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31</a:t>
            </a:fld>
            <a:endParaRPr lang="en-US" altLang="en-US"/>
          </a:p>
        </p:txBody>
      </p:sp>
    </p:spTree>
    <p:extLst>
      <p:ext uri="{BB962C8B-B14F-4D97-AF65-F5344CB8AC3E}">
        <p14:creationId xmlns:p14="http://schemas.microsoft.com/office/powerpoint/2010/main" val="8688499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120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Es probable que una comunicación eficaz entre los responsables de la vigilancia de la salud pública y los laboratoristas comience antes de que se produzca un brote y conduzca a una colaboración más eficiente durante el brote.</a:t>
            </a:r>
          </a:p>
          <a:p>
            <a:pPr marL="0" marR="0" indent="0">
              <a:lnSpc>
                <a:spcPct val="115000"/>
              </a:lnSpc>
              <a:spcBef>
                <a:spcPts val="1200"/>
              </a:spcBef>
              <a:spcAft>
                <a:spcPts val="600"/>
              </a:spcAft>
              <a:buFont typeface="Wingdings" panose="05000000000000000000" pitchFamily="2" charset="2"/>
              <a:buNone/>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Los responsables de la vigilancia deben consultar con el laboratorio para desarrollar una estrategia sistemática de recolección de muestras que incluya también un plan de recolección y transporte.</a:t>
            </a:r>
          </a:p>
          <a:p>
            <a:pPr marL="171450" marR="0" indent="-171450">
              <a:lnSpc>
                <a:spcPct val="115000"/>
              </a:lnSpc>
              <a:spcBef>
                <a:spcPts val="1200"/>
              </a:spcBef>
              <a:spcAft>
                <a:spcPts val="6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Aunque el personal clínico y un técnico de laboratorio estén disponibles para recolectar, gestionar y transportar las muestras correctamente, el responsable de la vigilancia puede contribuir asegurándose de que se registre la información adecuada en las etiquetas y en los formularios de investigación de casos.</a:t>
            </a:r>
          </a:p>
          <a:p>
            <a:pPr marL="171450" marR="0" indent="-171450">
              <a:lnSpc>
                <a:spcPct val="115000"/>
              </a:lnSpc>
              <a:spcBef>
                <a:spcPts val="1200"/>
              </a:spcBef>
              <a:spcAft>
                <a:spcPts val="6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Por último, la bioseguridad para todos los trabajadores es importante en todas las fases de una respuesta.</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32</a:t>
            </a:fld>
            <a:endParaRPr lang="en-US"/>
          </a:p>
        </p:txBody>
      </p:sp>
    </p:spTree>
    <p:extLst>
      <p:ext uri="{BB962C8B-B14F-4D97-AF65-F5344CB8AC3E}">
        <p14:creationId xmlns:p14="http://schemas.microsoft.com/office/powerpoint/2010/main" val="13591570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fr-FR" sz="1200" b="1"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Repase esta diapositiva como recordatorio de los objetivos de esta sesión.  </a:t>
            </a:r>
          </a:p>
          <a:p>
            <a:pPr marL="0" marR="0">
              <a:lnSpc>
                <a:spcPct val="115000"/>
              </a:lnSpc>
              <a:spcBef>
                <a:spcPts val="1200"/>
              </a:spcBef>
              <a:spcAft>
                <a:spcPts val="600"/>
              </a:spcAft>
            </a:pPr>
            <a:endParaRPr lang="fr-FR"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Pregunte: </a:t>
            </a:r>
            <a:r>
              <a:rPr lang="en-US" sz="1200" dirty="0">
                <a:effectLst/>
                <a:latin typeface="Arial" panose="020B0604020202020204" pitchFamily="34" charset="0"/>
                <a:ea typeface="Times New Roman" panose="02020603050405020304" pitchFamily="18" charset="0"/>
                <a:cs typeface="Arial" panose="020B0604020202020204" pitchFamily="34" charset="0"/>
              </a:rPr>
              <a:t>¿Hemos cubierto estos objetivos?</a:t>
            </a:r>
          </a:p>
          <a:p>
            <a:pPr marL="171450" marR="0" indent="-171450">
              <a:lnSpc>
                <a:spcPct val="115000"/>
              </a:lnSpc>
              <a:spcBef>
                <a:spcPts val="120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Acuse recibo de </a:t>
            </a:r>
            <a:r>
              <a:rPr lang="en-US" sz="1200" dirty="0">
                <a:effectLst/>
                <a:latin typeface="Arial" panose="020B0604020202020204" pitchFamily="34" charset="0"/>
                <a:ea typeface="Times New Roman" panose="02020603050405020304" pitchFamily="18" charset="0"/>
                <a:cs typeface="Arial" panose="020B0604020202020204" pitchFamily="34" charset="0"/>
              </a:rPr>
              <a:t>las respuestas y responda a las preguntas pendientes antes de concluir esta sección.</a:t>
            </a:r>
            <a:endParaRPr lang="fr-FR" sz="120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33</a:t>
            </a:fld>
            <a:endParaRPr lang="en-US" altLang="en-US"/>
          </a:p>
        </p:txBody>
      </p:sp>
    </p:spTree>
    <p:extLst>
      <p:ext uri="{BB962C8B-B14F-4D97-AF65-F5344CB8AC3E}">
        <p14:creationId xmlns:p14="http://schemas.microsoft.com/office/powerpoint/2010/main" val="1158716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a:t>
            </a:r>
            <a:r>
              <a:rPr lang="es-GT" sz="1200" b="0" noProof="0" dirty="0">
                <a:effectLst/>
                <a:latin typeface="Arial" panose="020B0604020202020204" pitchFamily="34" charset="0"/>
                <a:cs typeface="Arial" panose="020B0604020202020204" pitchFamily="34" charset="0"/>
              </a:rPr>
              <a:t>: Describa este gráfico. ¿Le parece un brote?</a:t>
            </a:r>
          </a:p>
          <a:p>
            <a:pPr marL="171450" marR="0" indent="-171450">
              <a:spcBef>
                <a:spcPts val="1200"/>
              </a:spcBef>
              <a:spcAft>
                <a:spcPts val="600"/>
              </a:spcAft>
              <a:buFont typeface="Wingdings" panose="05000000000000000000" pitchFamily="2" charset="2"/>
              <a:buChar char="§"/>
            </a:pPr>
            <a:endParaRPr lang="es-GT" sz="1200" b="0" noProof="0"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Acuse recibo de la</a:t>
            </a:r>
            <a:r>
              <a:rPr lang="es-GT" sz="1200" b="0" noProof="0" dirty="0">
                <a:effectLst/>
                <a:latin typeface="Arial" panose="020B0604020202020204" pitchFamily="34"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No. Estos parecen casos esporádicos.</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4</a:t>
            </a:fld>
            <a:endParaRPr lang="en-US"/>
          </a:p>
        </p:txBody>
      </p:sp>
    </p:spTree>
    <p:extLst>
      <p:ext uri="{BB962C8B-B14F-4D97-AF65-F5344CB8AC3E}">
        <p14:creationId xmlns:p14="http://schemas.microsoft.com/office/powerpoint/2010/main" val="5833993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mejor momento para ponerse en contacto con el laboratorio para hablar de colaboración y servicios de laboratorio durante un brote NO es durante el brote, sino durante el periodo de calma en ausencia de brote, antes de que se produzca un brote.</a:t>
            </a:r>
          </a:p>
          <a:p>
            <a:pPr marL="171450" marR="0" indent="-171450">
              <a:lnSpc>
                <a:spcPct val="115000"/>
              </a:lnSpc>
              <a:spcBef>
                <a:spcPts val="0"/>
              </a:spcBef>
              <a:spcAft>
                <a:spcPts val="600"/>
              </a:spcAft>
              <a:buFont typeface="Wingdings" panose="05000000000000000000" pitchFamily="2" charset="2"/>
              <a:buChar char="§"/>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Pregunte: </a:t>
            </a:r>
            <a:r>
              <a:rPr lang="es-GT" sz="1200" b="0" noProof="0" dirty="0">
                <a:effectLst/>
                <a:latin typeface="Arial" panose="020B0604020202020204" pitchFamily="34" charset="0"/>
                <a:cs typeface="Arial" panose="020B0604020202020204" pitchFamily="34" charset="0"/>
              </a:rPr>
              <a:t>Durante un periodo de calma, ¿qué preguntas podría hacer a alguien del laboratorio sobre la colaboración y los servicios de laboratorio durante un brote?</a:t>
            </a:r>
          </a:p>
          <a:p>
            <a:pPr marL="171450" marR="0" indent="-171450">
              <a:lnSpc>
                <a:spcPct val="115000"/>
              </a:lnSpc>
              <a:spcBef>
                <a:spcPts val="0"/>
              </a:spcBef>
              <a:spcAft>
                <a:spcPts val="600"/>
              </a:spcAft>
              <a:buFont typeface="Wingdings" panose="05000000000000000000" pitchFamily="2" charset="2"/>
              <a:buChar char="§"/>
            </a:pPr>
            <a:endParaRPr lang="es-GT" sz="1200" b="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Solicite varias respuestas.</a:t>
            </a: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indent="0">
              <a:lnSpc>
                <a:spcPct val="115000"/>
              </a:lnSpc>
              <a:spcBef>
                <a:spcPts val="0"/>
              </a:spcBef>
              <a:spcAft>
                <a:spcPts val="600"/>
              </a:spcAft>
              <a:buFont typeface="Wingdings" panose="05000000000000000000" pitchFamily="2" charset="2"/>
              <a:buNone/>
            </a:pPr>
            <a:endParaRPr lang="es-GT" sz="1200" b="0"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Acuse recibo de la</a:t>
            </a:r>
            <a:r>
              <a:rPr lang="es-GT" sz="1200" b="0" noProof="0" dirty="0">
                <a:effectLst/>
                <a:latin typeface="Arial" panose="020B0604020202020204" pitchFamily="34" charset="0"/>
                <a:cs typeface="Arial" panose="020B0604020202020204" pitchFamily="34" charset="0"/>
              </a:rPr>
              <a:t>(s) respuesta(s).  </a:t>
            </a:r>
          </a:p>
          <a:p>
            <a:pPr marL="171450" marR="0" indent="-171450">
              <a:lnSpc>
                <a:spcPct val="115000"/>
              </a:lnSpc>
              <a:spcBef>
                <a:spcPts val="0"/>
              </a:spcBef>
              <a:spcAft>
                <a:spcPts val="600"/>
              </a:spcAft>
              <a:buFont typeface="Wingdings" panose="05000000000000000000" pitchFamily="2" charset="2"/>
              <a:buChar char="§"/>
            </a:pPr>
            <a:endParaRPr lang="es-GT"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Esta es una lista parcial de las preguntas que debería hacer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&lt;CLICK&gt;</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a:t>
            </a:r>
          </a:p>
          <a:p>
            <a:pPr marL="171450" marR="0" indent="-171450">
              <a:lnSpc>
                <a:spcPct val="115000"/>
              </a:lnSpc>
              <a:spcBef>
                <a:spcPts val="0"/>
              </a:spcBef>
              <a:spcAft>
                <a:spcPts val="6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60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Ante todo, ¿quién es el punto de contacto del laboratorio? Usted debería tener el nombre y el número de teléfono de esa persona registrados en su propio teléfono.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628650" marR="0" lvl="1" indent="-171450">
              <a:lnSpc>
                <a:spcPct val="115000"/>
              </a:lnSpc>
              <a:spcBef>
                <a:spcPts val="0"/>
              </a:spcBef>
              <a:spcAft>
                <a:spcPts val="600"/>
              </a:spcAft>
              <a:buFont typeface="Courier New" panose="02070309020205020404" pitchFamily="49" charset="0"/>
              <a:buChar char="o"/>
            </a:pP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¿Existen diferentes contactos a nivel local, regional o nacional?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endParaRPr lang="es-GT"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600"/>
              </a:spcAft>
              <a:buFont typeface="Courier New" panose="02070309020205020404" pitchFamily="49" charset="0"/>
              <a:buChar char="o"/>
            </a:pP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¿Los contactos de laboratorio son los mismos para los ensayos en humanos, animales y medio ambiente?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628650" marR="0" lvl="1" indent="-171450">
              <a:lnSpc>
                <a:spcPct val="115000"/>
              </a:lnSpc>
              <a:spcBef>
                <a:spcPts val="0"/>
              </a:spcBef>
              <a:spcAft>
                <a:spcPts val="60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Luego, si se detecta un brote, ¿a quién hay que avisar? ¿Cómo</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a:t>
            </a:r>
          </a:p>
          <a:p>
            <a:pPr marL="628650" marR="0" lvl="1" indent="-171450">
              <a:lnSpc>
                <a:spcPct val="115000"/>
              </a:lnSpc>
              <a:spcBef>
                <a:spcPts val="0"/>
              </a:spcBef>
              <a:spcAft>
                <a:spcPts val="60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¿Qué pruebas realiza el laboratorio? ¿Con qué rapidez pueden realizarse las pruebas? Si los médicos sospechan un diagnóstico que el laboratorio no realiza, ¿puede el laboratorio enviar las muestras a otro laboratorio?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628650" marR="0" lvl="1" indent="-171450" algn="l" defTabSz="914400" rtl="0" eaLnBrk="0" fontAlgn="base" latinLnBrk="0" hangingPunct="0">
              <a:lnSpc>
                <a:spcPct val="115000"/>
              </a:lnSpc>
              <a:spcBef>
                <a:spcPts val="0"/>
              </a:spcBef>
              <a:spcAft>
                <a:spcPts val="600"/>
              </a:spcAft>
              <a:buClrTx/>
              <a:buSzTx/>
              <a:buFont typeface="Courier New" panose="02070309020205020404" pitchFamily="49" charset="0"/>
              <a:buChar char="o"/>
              <a:tabLst/>
              <a:defRP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¿Qué suministros puede proporcionar el laboratorio al equipo de investigación para que los lleven al campo?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¿Proporciona el laboratorio tubos, placas de cultivo? ¿Proporciona el laboratorio jeringas, toallitas de alcohol, torniquetes, hisopos nasales y otros equipos para la recolección de muestras? ¿Proporciona el laboratorio hielo seco, recipientes de almacenamiento y etiquetas? ¿Proporciona el laboratorio equipo de protección personal? &lt;CLICK&gt; </a:t>
            </a:r>
          </a:p>
          <a:p>
            <a:pPr marL="628650" marR="0" lvl="1" indent="-171450">
              <a:lnSpc>
                <a:spcPct val="115000"/>
              </a:lnSpc>
              <a:spcBef>
                <a:spcPts val="0"/>
              </a:spcBef>
              <a:spcAft>
                <a:spcPts val="60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Si es necesaria una investigación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de campo, ¿puede el laboratorio proporcionar un técnico que vaya al campo para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recoger y gestionar las muestras?</a:t>
            </a: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60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particular, si no se dispone de un técnico,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¿qué orientaciones y procedimientos operativos estandarizados (</a:t>
            </a:r>
            <a:r>
              <a:rPr lang="es-MX" sz="1200" noProof="0" dirty="0" err="1">
                <a:effectLst/>
                <a:latin typeface="Arial" panose="020B0604020202020204" pitchFamily="34" charset="0"/>
                <a:ea typeface="Times New Roman" panose="02020603050405020304" pitchFamily="18" charset="0"/>
                <a:cs typeface="Arial" panose="020B0604020202020204" pitchFamily="34" charset="0"/>
              </a:rPr>
              <a:t>POEs</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 de trabajo se disponen</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para la recolección, el almacenamiento y el transporte?</a:t>
            </a:r>
          </a:p>
        </p:txBody>
      </p:sp>
      <p:sp>
        <p:nvSpPr>
          <p:cNvPr id="4" name="Slide Number Placeholder 3"/>
          <p:cNvSpPr>
            <a:spLocks noGrp="1"/>
          </p:cNvSpPr>
          <p:nvPr>
            <p:ph type="sldNum" sz="quarter" idx="10"/>
          </p:nvPr>
        </p:nvSpPr>
        <p:spPr/>
        <p:txBody>
          <a:bodyPr/>
          <a:lstStyle/>
          <a:p>
            <a:fld id="{2EB32458-B0FD-4E0D-A69A-149897CA0BBB}" type="slidenum">
              <a:rPr lang="en-US" smtClean="0"/>
              <a:t>5</a:t>
            </a:fld>
            <a:endParaRPr lang="en-US"/>
          </a:p>
        </p:txBody>
      </p:sp>
    </p:spTree>
    <p:extLst>
      <p:ext uri="{BB962C8B-B14F-4D97-AF65-F5344CB8AC3E}">
        <p14:creationId xmlns:p14="http://schemas.microsoft.com/office/powerpoint/2010/main" val="2515283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fr-FR" sz="1200" b="1"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panose="020B0604020202020204" pitchFamily="34" charset="0"/>
                <a:cs typeface="Arial" panose="020B0604020202020204" pitchFamily="34" charset="0"/>
              </a:rPr>
              <a:t>Diga</a:t>
            </a:r>
            <a:r>
              <a:rPr lang="en-US" sz="1200" b="0" u="none" dirty="0">
                <a:effectLst/>
                <a:latin typeface="Arial" panose="020B0604020202020204" pitchFamily="34" charset="0"/>
                <a:cs typeface="Arial" panose="020B0604020202020204" pitchFamily="34" charset="0"/>
              </a:rPr>
              <a:t>: ¿Puede alguien </a:t>
            </a:r>
            <a:r>
              <a:rPr lang="en-US" sz="1200" b="0" dirty="0">
                <a:effectLst/>
                <a:latin typeface="Arial" panose="020B0604020202020204" pitchFamily="34" charset="0"/>
                <a:cs typeface="Arial" panose="020B0604020202020204" pitchFamily="34" charset="0"/>
              </a:rPr>
              <a:t>describir este gráfico? ¿Le parece que se trata de un brote?</a:t>
            </a:r>
          </a:p>
          <a:p>
            <a:pPr marL="171450" marR="0" indent="-171450">
              <a:spcBef>
                <a:spcPts val="1200"/>
              </a:spcBef>
              <a:spcAft>
                <a:spcPts val="600"/>
              </a:spcAft>
              <a:buFont typeface="Wingdings" panose="05000000000000000000" pitchFamily="2" charset="2"/>
              <a:buChar char="§"/>
            </a:pPr>
            <a:endParaRPr lang="en-US" sz="1200" b="0"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panose="020B0604020202020204" pitchFamily="34" charset="0"/>
                <a:cs typeface="Arial" panose="020B0604020202020204" pitchFamily="34" charset="0"/>
              </a:rPr>
              <a:t>Acuse recibo de la</a:t>
            </a:r>
            <a:r>
              <a:rPr lang="en-US" sz="1200" b="0" dirty="0">
                <a:effectLst/>
                <a:latin typeface="Arial" panose="020B0604020202020204" pitchFamily="34" charset="0"/>
                <a:cs typeface="Arial" panose="020B0604020202020204" pitchFamily="34" charset="0"/>
              </a:rPr>
              <a:t>(s) respuesta(s).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Respuesta: </a:t>
            </a:r>
            <a:r>
              <a:rPr lang="en-US" sz="1200" i="1" dirty="0">
                <a:effectLst/>
                <a:latin typeface="Arial" panose="020B0604020202020204" pitchFamily="34" charset="0"/>
                <a:ea typeface="Times New Roman" panose="02020603050405020304" pitchFamily="18" charset="0"/>
                <a:cs typeface="Arial" panose="020B0604020202020204" pitchFamily="34" charset="0"/>
              </a:rPr>
              <a:t>Sí, parece que podría tratarse de un brote.</a:t>
            </a:r>
            <a:endParaRPr lang="fr-FR" sz="1200" b="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endParaRPr lang="fr-FR" sz="1200" b="0" i="1"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panose="020B0604020202020204" pitchFamily="34" charset="0"/>
                <a:cs typeface="Arial" panose="020B0604020202020204" pitchFamily="34" charset="0"/>
              </a:rPr>
              <a:t>Pregunte: </a:t>
            </a:r>
            <a:r>
              <a:rPr lang="en-US" sz="1200" b="0" dirty="0">
                <a:effectLst/>
                <a:latin typeface="Arial" panose="020B0604020202020204" pitchFamily="34" charset="0"/>
                <a:cs typeface="Arial" panose="020B0604020202020204" pitchFamily="34" charset="0"/>
              </a:rPr>
              <a:t>¿Cuál es el papel del laboratorio cuando se produce o se sospecha un brote?</a:t>
            </a:r>
          </a:p>
          <a:p>
            <a:pPr marL="171450" marR="0" indent="-171450">
              <a:spcBef>
                <a:spcPts val="1200"/>
              </a:spcBef>
              <a:spcAft>
                <a:spcPts val="600"/>
              </a:spcAft>
              <a:buFont typeface="Wingdings" panose="05000000000000000000" pitchFamily="2" charset="2"/>
              <a:buChar char="§"/>
            </a:pPr>
            <a:endParaRPr lang="en-US" sz="1200" b="0"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n-US" sz="1200" b="1" u="sng" dirty="0">
                <a:effectLst/>
                <a:latin typeface="Arial" panose="020B0604020202020204" pitchFamily="34" charset="0"/>
                <a:cs typeface="Arial" panose="020B0604020202020204" pitchFamily="34" charset="0"/>
              </a:rPr>
              <a:t>Acuse recibo de la</a:t>
            </a:r>
            <a:r>
              <a:rPr lang="en-US" sz="1200" b="0" dirty="0">
                <a:effectLst/>
                <a:latin typeface="Arial" panose="020B0604020202020204" pitchFamily="34" charset="0"/>
                <a:cs typeface="Arial" panose="020B0604020202020204" pitchFamily="34" charset="0"/>
              </a:rPr>
              <a:t>(s) respuesta(s).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Respuesta</a:t>
            </a:r>
            <a:r>
              <a:rPr lang="en-US" sz="1200" b="1" dirty="0">
                <a:effectLst/>
                <a:latin typeface="Arial" panose="020B0604020202020204" pitchFamily="34" charset="0"/>
                <a:cs typeface="Arial" panose="020B0604020202020204" pitchFamily="34" charset="0"/>
              </a:rPr>
              <a:t>: </a:t>
            </a:r>
            <a:r>
              <a:rPr lang="en-US" sz="1200" b="0" i="1" dirty="0">
                <a:effectLst/>
                <a:latin typeface="Arial" panose="020B0604020202020204" pitchFamily="34" charset="0"/>
                <a:cs typeface="Arial" panose="020B0604020202020204" pitchFamily="34" charset="0"/>
              </a:rPr>
              <a:t>En la siguiente diapositiva.</a:t>
            </a:r>
            <a:endParaRPr lang="fr-FR" sz="1200" b="1" i="1" dirty="0">
              <a:effectLst/>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6</a:t>
            </a:fld>
            <a:endParaRPr lang="en-US"/>
          </a:p>
        </p:txBody>
      </p:sp>
    </p:spTree>
    <p:extLst>
      <p:ext uri="{BB962C8B-B14F-4D97-AF65-F5344CB8AC3E}">
        <p14:creationId xmlns:p14="http://schemas.microsoft.com/office/powerpoint/2010/main" val="2527919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120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razón para consultar con el laboratorio antes de que se produzca un brote es estar preparados para actuar cuando ocurra. A veces, el laboratorio puede asignar un técnico al equipo de investigación sobre el terreno. Lo más frecuente es que el laboratorio:</a:t>
            </a:r>
          </a:p>
          <a:p>
            <a:pPr marL="685800" marR="0" lvl="1" indent="-228600">
              <a:lnSpc>
                <a:spcPct val="115000"/>
              </a:lnSpc>
              <a:spcBef>
                <a:spcPts val="1200"/>
              </a:spcBef>
              <a:spcAft>
                <a:spcPts val="60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Proporcione orientación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sobre la recolección, el almacenamiento y el transporte de muestras (incluido el etiquetado) y sobre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la bioseguridad.</a:t>
            </a:r>
          </a:p>
          <a:p>
            <a:pPr marL="685800" marR="0" lvl="1" indent="-228600">
              <a:lnSpc>
                <a:spcPct val="115000"/>
              </a:lnSpc>
              <a:spcBef>
                <a:spcPts val="1200"/>
              </a:spcBef>
              <a:spcAft>
                <a:spcPts val="60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Proporcione suministros para la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recolección</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almacenamiento y transporte de muestras</a:t>
            </a:r>
          </a:p>
          <a:p>
            <a:pPr marL="685800" marR="0" lvl="1" indent="-228600">
              <a:lnSpc>
                <a:spcPct val="115000"/>
              </a:lnSpc>
              <a:spcBef>
                <a:spcPts val="1200"/>
              </a:spcBef>
              <a:spcAft>
                <a:spcPts val="60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Proporcione suministros de bioseguridad, especialmente equipos de protección personal.</a:t>
            </a:r>
          </a:p>
          <a:p>
            <a:pPr marL="685800" marR="0" lvl="1" indent="-228600">
              <a:lnSpc>
                <a:spcPct val="115000"/>
              </a:lnSpc>
              <a:spcBef>
                <a:spcPts val="1200"/>
              </a:spcBef>
              <a:spcAft>
                <a:spcPts val="60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Proporcione información sobre el punto de contacto del laboratorio</a:t>
            </a:r>
          </a:p>
          <a:p>
            <a:pPr marL="0" marR="0">
              <a:lnSpc>
                <a:spcPct val="115000"/>
              </a:lnSpc>
              <a:spcBef>
                <a:spcPts val="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Obviamente, el laboratorio realizará las pruebas o las enviará a un laboratorio de referencia para que las realice e informará de los resultados, ya sean de su propio laboratorio o del laboratorio de referencia. Debe existir un protocolo para compartir oportunamente los resultados con los homólogos de vigilancia locales, regionales y nacionales, con una vía de comunicación establecida: teléfono, correo electrónico, mensaje de texto, etc. </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7</a:t>
            </a:fld>
            <a:endParaRPr lang="en-US"/>
          </a:p>
        </p:txBody>
      </p:sp>
    </p:spTree>
    <p:extLst>
      <p:ext uri="{BB962C8B-B14F-4D97-AF65-F5344CB8AC3E}">
        <p14:creationId xmlns:p14="http://schemas.microsoft.com/office/powerpoint/2010/main" val="36836239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1200"/>
              </a:spcBef>
              <a:spcAft>
                <a:spcPts val="600"/>
              </a:spcAft>
            </a:pPr>
            <a:endParaRPr lang="es-GT" sz="1200" b="1" u="sng"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b="0" u="none" noProof="0" dirty="0">
                <a:effectLst/>
                <a:latin typeface="Arial" panose="020B0604020202020204" pitchFamily="34" charset="0"/>
                <a:cs typeface="Arial" panose="020B0604020202020204" pitchFamily="34" charset="0"/>
              </a:rPr>
              <a:t>Obtener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confirmación de laboratorio del agente causal es muy útil durante la investigación de un brote. La recolección y manipulación adecuadas de las muestras aumentan la capacidad de un laboratorio para identificar con éxito un agente patógeno. </a:t>
            </a:r>
          </a:p>
          <a:p>
            <a:pPr marL="171450" marR="0" indent="-171450">
              <a:lnSpc>
                <a:spcPct val="115000"/>
              </a:lnSpc>
              <a:spcBef>
                <a:spcPts val="1200"/>
              </a:spcBef>
              <a:spcAft>
                <a:spcPts val="6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Al principio de la investigación hay que decidir qué muestras recolectar y adónde enviarlas. La decisión sobre qué analizar se basa en la etiología hipotética. Por ejemplo, en un brote zoonótico puede ser necesario analizar animales o cadáveres. Un brote de origen alimentario puede requerir el análisis de alimentos o agua. La mayor parte de esta sesión se centra en las muestras clínicas de seres humanos, pero los mismos principios se aplican a las muestras obtenidas de otras fuentes. </a:t>
            </a:r>
          </a:p>
          <a:p>
            <a:pPr marL="171450" marR="0" indent="-171450">
              <a:lnSpc>
                <a:spcPct val="115000"/>
              </a:lnSpc>
              <a:spcBef>
                <a:spcPts val="1200"/>
              </a:spcBef>
              <a:spcAft>
                <a:spcPts val="6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Muchos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laboratorios están especializados y sólo pueden realizar pruebas de patógenos o toxinas específicos. Es importante encontrar un laboratorio que pueda realizar las pruebas deseadas. Una vez que encuentre un laboratorio que pueda realizar las pruebas deseadas, puede orientarle sobre los tipos de muestras que debe recolectar, los protocolos de recolección, manipulación y transporte, y los formularios de investigación de casos. </a:t>
            </a:r>
          </a:p>
          <a:p>
            <a:pPr marL="0" marR="0">
              <a:lnSpc>
                <a:spcPct val="115000"/>
              </a:lnSpc>
              <a:spcBef>
                <a:spcPts val="120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b="0" u="none" noProof="0" dirty="0">
                <a:effectLst/>
                <a:latin typeface="Arial" panose="020B0604020202020204" pitchFamily="34" charset="0"/>
                <a:cs typeface="Arial" panose="020B0604020202020204" pitchFamily="34" charset="0"/>
              </a:rPr>
              <a:t>A veces es necesario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organizar el envío de muestras a un laboratorio internacional. Esto suele ser necesario si la etiología sospechada es un agente tóxico. También es posible que no exista ningún laboratorio en el mundo que pueda realizar la prueba deseada. </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8</a:t>
            </a:fld>
            <a:endParaRPr lang="en-US"/>
          </a:p>
        </p:txBody>
      </p:sp>
    </p:spTree>
    <p:extLst>
      <p:ext uri="{BB962C8B-B14F-4D97-AF65-F5344CB8AC3E}">
        <p14:creationId xmlns:p14="http://schemas.microsoft.com/office/powerpoint/2010/main" val="1262824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lvl="0" indent="0" algn="l" defTabSz="914400" rtl="0" eaLnBrk="0" fontAlgn="base" latinLnBrk="0" hangingPunct="0">
              <a:lnSpc>
                <a:spcPct val="115000"/>
              </a:lnSpc>
              <a:spcBef>
                <a:spcPts val="1200"/>
              </a:spcBef>
              <a:spcAft>
                <a:spcPts val="600"/>
              </a:spcAft>
              <a:buClrTx/>
              <a:buSzTx/>
              <a:buFontTx/>
              <a:buNone/>
              <a:tabLst/>
              <a:defRPr/>
            </a:pPr>
            <a:endParaRPr lang="es-GT" sz="1200" b="1" u="sng"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
              <a:tabLst/>
              <a:defRP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Comuníquese con su laboratorio para recibir orientación sobre la recolección, el etiquetado, la gestión, el almacenamiento y el transporte de las muestras. El laboratorio también debería poder orientarle sobre quién y qué analizar. El momento de la recolección de muestras es muy importante, ya que puede afectar a los resultados de los análisis. </a:t>
            </a:r>
          </a:p>
          <a:p>
            <a:pPr marL="0" marR="0">
              <a:lnSpc>
                <a:spcPct val="115000"/>
              </a:lnSpc>
              <a:spcBef>
                <a:spcPts val="120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laboratorio también puede orientar sobre los tipos de especímenes que se deben recoger, los protocolos de recolección, manipulación y transporte, y los formularios de investigación de casos, como ya comentaremos.</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9</a:t>
            </a:fld>
            <a:endParaRPr lang="en-US"/>
          </a:p>
        </p:txBody>
      </p:sp>
    </p:spTree>
    <p:extLst>
      <p:ext uri="{BB962C8B-B14F-4D97-AF65-F5344CB8AC3E}">
        <p14:creationId xmlns:p14="http://schemas.microsoft.com/office/powerpoint/2010/main" val="15698827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26845418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pic>
        <p:nvPicPr>
          <p:cNvPr id="9" name="Picture 8">
            <a:extLst>
              <a:ext uri="{FF2B5EF4-FFF2-40B4-BE49-F238E27FC236}">
                <a16:creationId xmlns:a16="http://schemas.microsoft.com/office/drawing/2014/main" id="{88CAB831-3151-1C18-310C-CD484D31AD59}"/>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0" name="Picture 9">
            <a:extLst>
              <a:ext uri="{FF2B5EF4-FFF2-40B4-BE49-F238E27FC236}">
                <a16:creationId xmlns:a16="http://schemas.microsoft.com/office/drawing/2014/main" id="{C6BEBB16-A028-8304-669D-07FB6AD721B3}"/>
              </a:ext>
            </a:extLst>
          </p:cNvPr>
          <p:cNvPicPr>
            <a:picLocks noChangeAspect="1"/>
          </p:cNvPicPr>
          <p:nvPr userDrawn="1"/>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873033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Objetivos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aprendizaje</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020212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12928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93487213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002573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929093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2276336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pic>
        <p:nvPicPr>
          <p:cNvPr id="5" name="Picture 4">
            <a:extLst>
              <a:ext uri="{FF2B5EF4-FFF2-40B4-BE49-F238E27FC236}">
                <a16:creationId xmlns:a16="http://schemas.microsoft.com/office/drawing/2014/main" id="{5C5D5221-A16F-55A8-0B99-744DD9F0082D}"/>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0" name="Picture 9">
            <a:extLst>
              <a:ext uri="{FF2B5EF4-FFF2-40B4-BE49-F238E27FC236}">
                <a16:creationId xmlns:a16="http://schemas.microsoft.com/office/drawing/2014/main" id="{8961CA95-6DD0-2752-0734-9E64E0A03ECC}"/>
              </a:ext>
            </a:extLst>
          </p:cNvPr>
          <p:cNvPicPr>
            <a:picLocks noChangeAspect="1"/>
          </p:cNvPicPr>
          <p:nvPr userDrawn="1"/>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141871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420721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57093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22474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1316189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3175683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694445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pic>
        <p:nvPicPr>
          <p:cNvPr id="6" name="Picture 5">
            <a:extLst>
              <a:ext uri="{FF2B5EF4-FFF2-40B4-BE49-F238E27FC236}">
                <a16:creationId xmlns:a16="http://schemas.microsoft.com/office/drawing/2014/main" id="{1D7F00E4-7D34-3062-6EF2-BF588B75D01B}"/>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0" name="Picture 9">
            <a:extLst>
              <a:ext uri="{FF2B5EF4-FFF2-40B4-BE49-F238E27FC236}">
                <a16:creationId xmlns:a16="http://schemas.microsoft.com/office/drawing/2014/main" id="{6E2FCCA1-A361-0D30-F22D-EE1C16684846}"/>
              </a:ext>
            </a:extLst>
          </p:cNvPr>
          <p:cNvPicPr>
            <a:picLocks noChangeAspect="1"/>
          </p:cNvPicPr>
          <p:nvPr userDrawn="1"/>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4331613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8352934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048548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5898590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848001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CA41CCC5-F48C-414A-BDD1-7F9B65BCB7CA}" type="datetimeFigureOut">
              <a:rPr lang="en-US" smtClean="0"/>
              <a:t>3/3/2026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CA50EE77-C776-4B3E-B53D-4F93E697A00B}"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9" name="Text Box 2058">
            <a:extLst>
              <a:ext uri="{FF2B5EF4-FFF2-40B4-BE49-F238E27FC236}">
                <a16:creationId xmlns:a16="http://schemas.microsoft.com/office/drawing/2014/main" id="{19437ADC-D3E5-DC46-2876-A6D9D49F6595}"/>
              </a:ext>
            </a:extLst>
          </p:cNvPr>
          <p:cNvSpPr txBox="1">
            <a:spLocks noChangeArrowheads="1"/>
          </p:cNvSpPr>
          <p:nvPr userDrawn="1"/>
        </p:nvSpPr>
        <p:spPr bwMode="auto">
          <a:xfrm>
            <a:off x="0" y="6400800"/>
            <a:ext cx="508000" cy="307777"/>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01A6CEF-DD6F-4006-AE48-DEA2CB5B0189}"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10" name="Text Box 2070">
            <a:extLst>
              <a:ext uri="{FF2B5EF4-FFF2-40B4-BE49-F238E27FC236}">
                <a16:creationId xmlns:a16="http://schemas.microsoft.com/office/drawing/2014/main" id="{17118D25-26AB-8CE1-FDAD-C5697AE49FEB}"/>
              </a:ext>
            </a:extLst>
          </p:cNvPr>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sp>
        <p:nvSpPr>
          <p:cNvPr id="11" name="Rectangle 10">
            <a:extLst>
              <a:ext uri="{FF2B5EF4-FFF2-40B4-BE49-F238E27FC236}">
                <a16:creationId xmlns:a16="http://schemas.microsoft.com/office/drawing/2014/main" id="{931AAAD0-D5A5-F166-B262-C28670011B31}"/>
              </a:ext>
            </a:extLst>
          </p:cNvPr>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9018727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382588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2113758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4200162"/>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err="1">
                <a:solidFill>
                  <a:srgbClr val="109648"/>
                </a:solidFill>
                <a:latin typeface="Franklin Gothic Medium" panose="020B0603020102020204" pitchFamily="34" charset="0"/>
              </a:rPr>
              <a:t>Usando</a:t>
            </a:r>
            <a:r>
              <a:rPr lang="en-US" sz="3600" i="1" dirty="0">
                <a:solidFill>
                  <a:srgbClr val="109648"/>
                </a:solidFill>
                <a:latin typeface="Franklin Gothic Medium" panose="020B0603020102020204" pitchFamily="34" charset="0"/>
              </a:rPr>
              <a:t> </a:t>
            </a:r>
            <a:r>
              <a:rPr lang="en-US" sz="3600" i="1" dirty="0" err="1">
                <a:solidFill>
                  <a:srgbClr val="109648"/>
                </a:solidFill>
                <a:latin typeface="Franklin Gothic Medium" panose="020B0603020102020204" pitchFamily="34" charset="0"/>
              </a:rPr>
              <a:t>el</a:t>
            </a:r>
            <a:r>
              <a:rPr lang="en-US" sz="3600" i="1" dirty="0">
                <a:solidFill>
                  <a:srgbClr val="109648"/>
                </a:solidFill>
                <a:latin typeface="Franklin Gothic Medium" panose="020B0603020102020204" pitchFamily="34" charset="0"/>
              </a:rPr>
              <a:t> </a:t>
            </a:r>
            <a:r>
              <a:rPr lang="en-US" sz="3600" i="1" dirty="0" err="1">
                <a:solidFill>
                  <a:srgbClr val="109648"/>
                </a:solidFill>
                <a:latin typeface="Franklin Gothic Medium" panose="020B0603020102020204" pitchFamily="34" charset="0"/>
              </a:rPr>
              <a:t>Enfoque</a:t>
            </a:r>
            <a:r>
              <a:rPr lang="en-US" sz="3600" i="1" dirty="0">
                <a:solidFill>
                  <a:srgbClr val="109648"/>
                </a:solidFill>
                <a:latin typeface="Franklin Gothic Medium" panose="020B0603020102020204" pitchFamily="34" charset="0"/>
              </a:rPr>
              <a:t> de Una Sola </a:t>
            </a:r>
            <a:r>
              <a:rPr lang="en-US" sz="3600" i="1" dirty="0" err="1">
                <a:solidFill>
                  <a:srgbClr val="109648"/>
                </a:solidFill>
                <a:latin typeface="Franklin Gothic Medium" panose="020B0603020102020204" pitchFamily="34" charset="0"/>
              </a:rPr>
              <a:t>Salud</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9779118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3513477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4886790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3568803423"/>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38463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33205913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50545580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pic>
        <p:nvPicPr>
          <p:cNvPr id="5" name="Picture 4">
            <a:extLst>
              <a:ext uri="{FF2B5EF4-FFF2-40B4-BE49-F238E27FC236}">
                <a16:creationId xmlns:a16="http://schemas.microsoft.com/office/drawing/2014/main" id="{3DBE6730-F019-5062-B098-44ABD5839B87}"/>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915032E9-A594-06F0-C366-25B5A38C2E03}"/>
              </a:ext>
            </a:extLst>
          </p:cNvPr>
          <p:cNvPicPr>
            <a:picLocks noChangeAspect="1"/>
          </p:cNvPicPr>
          <p:nvPr userDrawn="1"/>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11157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pic>
        <p:nvPicPr>
          <p:cNvPr id="6" name="Picture 5">
            <a:extLst>
              <a:ext uri="{FF2B5EF4-FFF2-40B4-BE49-F238E27FC236}">
                <a16:creationId xmlns:a16="http://schemas.microsoft.com/office/drawing/2014/main" id="{ABB02D74-FC01-24A5-39D0-E12AB643A6FE}"/>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A61EBA66-0AFE-5998-4A66-1CBC04BC509F}"/>
              </a:ext>
            </a:extLst>
          </p:cNvPr>
          <p:cNvPicPr>
            <a:picLocks noChangeAspect="1"/>
          </p:cNvPicPr>
          <p:nvPr userDrawn="1"/>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28562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313289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85123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
        <p:nvSpPr>
          <p:cNvPr id="6" name="Rectangle 5">
            <a:extLst>
              <a:ext uri="{FF2B5EF4-FFF2-40B4-BE49-F238E27FC236}">
                <a16:creationId xmlns:a16="http://schemas.microsoft.com/office/drawing/2014/main" id="{8C5EACD8-0D11-2A6A-BACB-DA63FD1F7D3C}"/>
              </a:ext>
            </a:extLst>
          </p:cNvPr>
          <p:cNvSpPr/>
          <p:nvPr userDrawn="1"/>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8CB3E10-0C26-3EFE-50F0-D6CA2E871182}"/>
              </a:ext>
            </a:extLst>
          </p:cNvPr>
          <p:cNvPicPr/>
          <p:nvPr userDrawn="1"/>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4" name="Picture 13">
            <a:extLst>
              <a:ext uri="{FF2B5EF4-FFF2-40B4-BE49-F238E27FC236}">
                <a16:creationId xmlns:a16="http://schemas.microsoft.com/office/drawing/2014/main" id="{DAC94D1F-7E54-43DF-C1FB-157C7B3FBEC2}"/>
              </a:ext>
            </a:extLst>
          </p:cNvPr>
          <p:cNvPicPr>
            <a:picLocks noChangeAspect="1"/>
          </p:cNvPicPr>
          <p:nvPr userDrawn="1"/>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3310088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743296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Clave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los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iconos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del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curso</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a:t>
            </a:r>
            <a:endParaRPr lang="en-US" sz="440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41297973"/>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err="1">
                          <a:solidFill>
                            <a:schemeClr val="tx1"/>
                          </a:solidFill>
                        </a:rPr>
                        <a:t>Icono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err="1">
                          <a:solidFill>
                            <a:schemeClr val="tx1"/>
                          </a:solidFill>
                        </a:rPr>
                        <a:t>Uso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err="1">
                          <a:solidFill>
                            <a:schemeClr val="dk1"/>
                          </a:solidFill>
                          <a:latin typeface="+mn-lt"/>
                          <a:ea typeface="Arial"/>
                          <a:cs typeface="Arial"/>
                          <a:sym typeface="Arial"/>
                        </a:rPr>
                        <a:t>Objetivos</a:t>
                      </a:r>
                      <a:r>
                        <a:rPr lang="en-US" sz="2000" b="1" dirty="0">
                          <a:solidFill>
                            <a:schemeClr val="dk1"/>
                          </a:solidFill>
                          <a:latin typeface="+mn-lt"/>
                          <a:ea typeface="Arial"/>
                          <a:cs typeface="Arial"/>
                          <a:sym typeface="Arial"/>
                        </a:rPr>
                        <a:t> </a:t>
                      </a:r>
                      <a:r>
                        <a:rPr lang="en-US" sz="2000" b="0" dirty="0">
                          <a:solidFill>
                            <a:schemeClr val="dk1"/>
                          </a:solidFill>
                          <a:latin typeface="+mn-lt"/>
                          <a:ea typeface="Arial"/>
                          <a:cs typeface="Arial"/>
                          <a:sym typeface="Arial"/>
                        </a:rPr>
                        <a:t>de la </a:t>
                      </a:r>
                      <a:r>
                        <a:rPr lang="en-US" sz="2000" b="0" dirty="0" err="1">
                          <a:solidFill>
                            <a:schemeClr val="dk1"/>
                          </a:solidFill>
                          <a:latin typeface="+mn-lt"/>
                          <a:ea typeface="Arial"/>
                          <a:cs typeface="Arial"/>
                          <a:sym typeface="Arial"/>
                        </a:rPr>
                        <a:t>sesión</a:t>
                      </a:r>
                      <a:endParaRPr lang="en-US"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dirty="0">
                          <a:solidFill>
                            <a:schemeClr val="dk1"/>
                          </a:solidFill>
                          <a:latin typeface="+mn-lt"/>
                          <a:ea typeface="Arial"/>
                          <a:cs typeface="Arial"/>
                          <a:sym typeface="Arial"/>
                        </a:rPr>
                        <a:t>Diálogo de descubrimiento </a:t>
                      </a:r>
                      <a:r>
                        <a:rPr lang="es-ES" sz="2000" b="0" dirty="0">
                          <a:solidFill>
                            <a:schemeClr val="dk1"/>
                          </a:solidFill>
                          <a:latin typeface="+mn-lt"/>
                          <a:ea typeface="Arial"/>
                          <a:cs typeface="Arial"/>
                          <a:sym typeface="Arial"/>
                        </a:rPr>
                        <a:t>invita a compartir ideas </a:t>
                      </a:r>
                      <a:br>
                        <a:rPr lang="es-ES" sz="2000" b="0" dirty="0">
                          <a:solidFill>
                            <a:schemeClr val="dk1"/>
                          </a:solidFill>
                          <a:latin typeface="+mn-lt"/>
                          <a:ea typeface="Arial"/>
                          <a:cs typeface="Arial"/>
                          <a:sym typeface="Arial"/>
                        </a:rPr>
                      </a:br>
                      <a:r>
                        <a:rPr lang="es-ES" sz="2000" b="0" dirty="0">
                          <a:solidFill>
                            <a:schemeClr val="dk1"/>
                          </a:solidFill>
                          <a:latin typeface="+mn-lt"/>
                          <a:ea typeface="Arial"/>
                          <a:cs typeface="Arial"/>
                          <a:sym typeface="Arial"/>
                        </a:rPr>
                        <a:t>y experiencias</a:t>
                      </a:r>
                      <a:endParaRPr lang="es-ES" sz="2000" b="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dirty="0">
                          <a:solidFill>
                            <a:schemeClr val="dk1"/>
                          </a:solidFill>
                          <a:latin typeface="+mn-lt"/>
                          <a:ea typeface="Arial"/>
                          <a:cs typeface="Arial"/>
                          <a:sym typeface="Arial"/>
                        </a:rPr>
                        <a:t>Actividad </a:t>
                      </a:r>
                      <a:r>
                        <a:rPr lang="es-ES" sz="2000" b="0" dirty="0">
                          <a:solidFill>
                            <a:schemeClr val="dk1"/>
                          </a:solidFill>
                          <a:latin typeface="+mn-lt"/>
                          <a:ea typeface="Arial"/>
                          <a:cs typeface="Arial"/>
                          <a:sym typeface="Arial"/>
                        </a:rPr>
                        <a:t>realizada individualmente o en grupo</a:t>
                      </a:r>
                      <a:endParaRPr lang="es-ES" sz="2000" b="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err="1">
                          <a:solidFill>
                            <a:schemeClr val="dk1"/>
                          </a:solidFill>
                          <a:latin typeface="+mn-lt"/>
                          <a:ea typeface="Arial"/>
                          <a:cs typeface="Arial"/>
                          <a:sym typeface="Arial"/>
                        </a:rPr>
                        <a:t>Destaca</a:t>
                      </a:r>
                      <a:r>
                        <a:rPr lang="en-US" sz="2000" b="1"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el</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enfoque</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multisectorial</a:t>
                      </a:r>
                      <a:r>
                        <a:rPr lang="en-US" sz="2000" b="0" dirty="0">
                          <a:solidFill>
                            <a:schemeClr val="dk1"/>
                          </a:solidFill>
                          <a:latin typeface="+mn-lt"/>
                          <a:ea typeface="Arial"/>
                          <a:cs typeface="Arial"/>
                          <a:sym typeface="Arial"/>
                        </a:rPr>
                        <a:t> o </a:t>
                      </a:r>
                      <a:r>
                        <a:rPr lang="en-US" sz="2000" b="0" dirty="0" err="1">
                          <a:solidFill>
                            <a:schemeClr val="dk1"/>
                          </a:solidFill>
                          <a:latin typeface="+mn-lt"/>
                          <a:ea typeface="Arial"/>
                          <a:cs typeface="Arial"/>
                          <a:sym typeface="Arial"/>
                        </a:rPr>
                        <a:t>el</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enfoque</a:t>
                      </a:r>
                      <a:r>
                        <a:rPr lang="en-US" sz="2000" b="0" dirty="0">
                          <a:solidFill>
                            <a:schemeClr val="dk1"/>
                          </a:solidFill>
                          <a:latin typeface="+mn-lt"/>
                          <a:ea typeface="Arial"/>
                          <a:cs typeface="Arial"/>
                          <a:sym typeface="Arial"/>
                        </a:rPr>
                        <a:t> de Una </a:t>
                      </a:r>
                      <a:br>
                        <a:rPr lang="en-US" sz="2000" b="0" dirty="0">
                          <a:solidFill>
                            <a:schemeClr val="dk1"/>
                          </a:solidFill>
                          <a:latin typeface="+mn-lt"/>
                          <a:ea typeface="Arial"/>
                          <a:cs typeface="Arial"/>
                          <a:sym typeface="Arial"/>
                        </a:rPr>
                      </a:br>
                      <a:r>
                        <a:rPr lang="en-US" sz="2000" b="0" dirty="0">
                          <a:solidFill>
                            <a:schemeClr val="dk1"/>
                          </a:solidFill>
                          <a:latin typeface="+mn-lt"/>
                          <a:ea typeface="Arial"/>
                          <a:cs typeface="Arial"/>
                          <a:sym typeface="Arial"/>
                        </a:rPr>
                        <a:t>Sola </a:t>
                      </a:r>
                      <a:r>
                        <a:rPr lang="en-US" sz="2000" b="0" dirty="0" err="1">
                          <a:solidFill>
                            <a:schemeClr val="dk1"/>
                          </a:solidFill>
                          <a:latin typeface="+mn-lt"/>
                          <a:ea typeface="Arial"/>
                          <a:cs typeface="Arial"/>
                          <a:sym typeface="Arial"/>
                        </a:rPr>
                        <a:t>Salud</a:t>
                      </a:r>
                      <a:endParaRPr lang="en-US" sz="2000" b="0" dirty="0">
                        <a:solidFill>
                          <a:schemeClr val="dk1"/>
                        </a:solidFill>
                        <a:latin typeface="+mn-lt"/>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68705943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2" name="Text Box 8">
            <a:extLst>
              <a:ext uri="{FF2B5EF4-FFF2-40B4-BE49-F238E27FC236}">
                <a16:creationId xmlns:a16="http://schemas.microsoft.com/office/drawing/2014/main" id="{B67CA6D6-BC71-9643-1249-E4BF2EBC0660}"/>
              </a:ext>
            </a:extLst>
          </p:cNvPr>
          <p:cNvSpPr txBox="1">
            <a:spLocks noChangeArrowheads="1"/>
          </p:cNvSpPr>
          <p:nvPr userDrawn="1"/>
        </p:nvSpPr>
        <p:spPr bwMode="auto">
          <a:xfrm>
            <a:off x="4277784" y="6254750"/>
            <a:ext cx="3657600" cy="336550"/>
          </a:xfrm>
          <a:prstGeom prst="rect">
            <a:avLst/>
          </a:prstGeom>
          <a:noFill/>
          <a:ln>
            <a:noFill/>
          </a:ln>
        </p:spPr>
        <p:txBody>
          <a:bodyPr>
            <a:spAutoFit/>
          </a:bodyPr>
          <a:lstStyle>
            <a:lvl1pPr>
              <a:defRPr>
                <a:solidFill>
                  <a:schemeClr val="tx1"/>
                </a:solidFill>
                <a:latin typeface="Courier New" pitchFamily="49" charset="0"/>
                <a:cs typeface="Arial" charset="0"/>
              </a:defRPr>
            </a:lvl1pPr>
            <a:lvl2pPr marL="742950" indent="-285750">
              <a:defRPr>
                <a:solidFill>
                  <a:schemeClr val="tx1"/>
                </a:solidFill>
                <a:latin typeface="Courier New" pitchFamily="49" charset="0"/>
                <a:cs typeface="Arial" charset="0"/>
              </a:defRPr>
            </a:lvl2pPr>
            <a:lvl3pPr marL="1143000" indent="-228600">
              <a:defRPr>
                <a:solidFill>
                  <a:schemeClr val="tx1"/>
                </a:solidFill>
                <a:latin typeface="Courier New" pitchFamily="49" charset="0"/>
                <a:cs typeface="Arial" charset="0"/>
              </a:defRPr>
            </a:lvl3pPr>
            <a:lvl4pPr marL="1600200" indent="-228600">
              <a:defRPr>
                <a:solidFill>
                  <a:schemeClr val="tx1"/>
                </a:solidFill>
                <a:latin typeface="Courier New" pitchFamily="49" charset="0"/>
                <a:cs typeface="Arial" charset="0"/>
              </a:defRPr>
            </a:lvl4pPr>
            <a:lvl5pPr marL="2057400" indent="-228600">
              <a:defRPr>
                <a:solidFill>
                  <a:schemeClr val="tx1"/>
                </a:solidFill>
                <a:latin typeface="Courier New" pitchFamily="49" charset="0"/>
                <a:cs typeface="Arial" charset="0"/>
              </a:defRPr>
            </a:lvl5pPr>
            <a:lvl6pPr marL="2514600" indent="-228600" eaLnBrk="0" fontAlgn="base" hangingPunct="0">
              <a:lnSpc>
                <a:spcPct val="90000"/>
              </a:lnSpc>
              <a:spcBef>
                <a:spcPct val="0"/>
              </a:spcBef>
              <a:spcAft>
                <a:spcPct val="0"/>
              </a:spcAft>
              <a:defRPr>
                <a:solidFill>
                  <a:schemeClr val="tx1"/>
                </a:solidFill>
                <a:latin typeface="Courier New" pitchFamily="49" charset="0"/>
                <a:cs typeface="Arial" charset="0"/>
              </a:defRPr>
            </a:lvl6pPr>
            <a:lvl7pPr marL="2971800" indent="-228600" eaLnBrk="0" fontAlgn="base" hangingPunct="0">
              <a:lnSpc>
                <a:spcPct val="90000"/>
              </a:lnSpc>
              <a:spcBef>
                <a:spcPct val="0"/>
              </a:spcBef>
              <a:spcAft>
                <a:spcPct val="0"/>
              </a:spcAft>
              <a:defRPr>
                <a:solidFill>
                  <a:schemeClr val="tx1"/>
                </a:solidFill>
                <a:latin typeface="Courier New" pitchFamily="49" charset="0"/>
                <a:cs typeface="Arial" charset="0"/>
              </a:defRPr>
            </a:lvl7pPr>
            <a:lvl8pPr marL="3429000" indent="-228600" eaLnBrk="0" fontAlgn="base" hangingPunct="0">
              <a:lnSpc>
                <a:spcPct val="90000"/>
              </a:lnSpc>
              <a:spcBef>
                <a:spcPct val="0"/>
              </a:spcBef>
              <a:spcAft>
                <a:spcPct val="0"/>
              </a:spcAft>
              <a:defRPr>
                <a:solidFill>
                  <a:schemeClr val="tx1"/>
                </a:solidFill>
                <a:latin typeface="Courier New" pitchFamily="49" charset="0"/>
                <a:cs typeface="Arial" charset="0"/>
              </a:defRPr>
            </a:lvl8pPr>
            <a:lvl9pPr marL="3886200" indent="-228600" eaLnBrk="0" fontAlgn="base" hangingPunct="0">
              <a:lnSpc>
                <a:spcPct val="90000"/>
              </a:lnSpc>
              <a:spcBef>
                <a:spcPct val="0"/>
              </a:spcBef>
              <a:spcAft>
                <a:spcPct val="0"/>
              </a:spcAft>
              <a:defRPr>
                <a:solidFill>
                  <a:schemeClr val="tx1"/>
                </a:solidFill>
                <a:latin typeface="Courier New" pitchFamily="49" charset="0"/>
                <a:cs typeface="Arial" charset="0"/>
              </a:defRPr>
            </a:lvl9pPr>
          </a:lstStyle>
          <a:p>
            <a:pPr algn="ctr" eaLnBrk="1" hangingPunct="1">
              <a:defRPr/>
            </a:pPr>
            <a:endParaRPr lang="en-US" sz="1600">
              <a:solidFill>
                <a:schemeClr val="bg1"/>
              </a:solidFill>
              <a:latin typeface="Franklin Gothic Medium Cond" pitchFamily="34" charset="0"/>
              <a:cs typeface="Times New Roman" pitchFamily="18" charset="0"/>
            </a:endParaRPr>
          </a:p>
        </p:txBody>
      </p:sp>
      <p:sp>
        <p:nvSpPr>
          <p:cNvPr id="3" name="Rectangle 2">
            <a:extLst>
              <a:ext uri="{FF2B5EF4-FFF2-40B4-BE49-F238E27FC236}">
                <a16:creationId xmlns:a16="http://schemas.microsoft.com/office/drawing/2014/main" id="{C18D46DD-CC8D-7D6E-AC21-8806E8AEA9E6}"/>
              </a:ext>
            </a:extLst>
          </p:cNvPr>
          <p:cNvSpPr/>
          <p:nvPr userDrawn="1"/>
        </p:nvSpPr>
        <p:spPr>
          <a:xfrm>
            <a:off x="0" y="6672263"/>
            <a:ext cx="12192000" cy="203200"/>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005034609"/>
      </p:ext>
    </p:extLst>
  </p:cSld>
  <p:clrMap bg1="lt1" tx1="dk1" bg2="lt2" tx2="dk2" accent1="accent1" accent2="accent2" accent3="accent3" accent4="accent4" accent5="accent5" accent6="accent6" hlink="hlink" folHlink="folHlink"/>
  <p:sldLayoutIdLst>
    <p:sldLayoutId id="2147484784" r:id="rId1"/>
    <p:sldLayoutId id="2147484785" r:id="rId2"/>
    <p:sldLayoutId id="2147484786" r:id="rId3"/>
    <p:sldLayoutId id="2147484787" r:id="rId4"/>
    <p:sldLayoutId id="2147484788" r:id="rId5"/>
    <p:sldLayoutId id="2147484789" r:id="rId6"/>
    <p:sldLayoutId id="2147484790" r:id="rId7"/>
    <p:sldLayoutId id="2147484791" r:id="rId8"/>
    <p:sldLayoutId id="2147484792" r:id="rId9"/>
    <p:sldLayoutId id="2147484793" r:id="rId10"/>
    <p:sldLayoutId id="2147484794" r:id="rId11"/>
    <p:sldLayoutId id="2147484795" r:id="rId12"/>
    <p:sldLayoutId id="2147484796" r:id="rId13"/>
    <p:sldLayoutId id="2147484797" r:id="rId14"/>
    <p:sldLayoutId id="2147484798" r:id="rId15"/>
    <p:sldLayoutId id="2147484799" r:id="rId16"/>
    <p:sldLayoutId id="2147484800" r:id="rId17"/>
    <p:sldLayoutId id="2147484801" r:id="rId18"/>
    <p:sldLayoutId id="2147484802" r:id="rId19"/>
    <p:sldLayoutId id="2147484803" r:id="rId20"/>
    <p:sldLayoutId id="2147484804" r:id="rId21"/>
    <p:sldLayoutId id="2147484805" r:id="rId22"/>
    <p:sldLayoutId id="2147484806" r:id="rId23"/>
    <p:sldLayoutId id="2147484807" r:id="rId24"/>
    <p:sldLayoutId id="2147484808" r:id="rId25"/>
    <p:sldLayoutId id="2147484809" r:id="rId26"/>
    <p:sldLayoutId id="2147484810" r:id="rId27"/>
    <p:sldLayoutId id="2147484811" r:id="rId28"/>
    <p:sldLayoutId id="2147484812" r:id="rId29"/>
    <p:sldLayoutId id="2147484813" r:id="rId30"/>
    <p:sldLayoutId id="2147484814" r:id="rId31"/>
    <p:sldLayoutId id="2147484815" r:id="rId32"/>
    <p:sldLayoutId id="2147484816" r:id="rId33"/>
    <p:sldLayoutId id="2147484817" r:id="rId34"/>
    <p:sldLayoutId id="2147484818"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19.jpe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Placeholder 27"/>
          <p:cNvSpPr>
            <a:spLocks noGrp="1"/>
          </p:cNvSpPr>
          <p:nvPr>
            <p:ph type="body" sz="quarter" idx="17"/>
          </p:nvPr>
        </p:nvSpPr>
        <p:spPr>
          <a:xfrm>
            <a:off x="518160" y="1770744"/>
            <a:ext cx="8260080" cy="1928282"/>
          </a:xfrm>
        </p:spPr>
        <p:txBody>
          <a:bodyPr/>
          <a:lstStyle/>
          <a:p>
            <a:pPr>
              <a:spcBef>
                <a:spcPct val="0"/>
              </a:spcBef>
              <a:spcAft>
                <a:spcPct val="0"/>
              </a:spcAft>
            </a:pPr>
            <a:r>
              <a:rPr lang="en-US" altLang="en-US" dirty="0" err="1">
                <a:cs typeface="Times New Roman" panose="02020603050405020304" pitchFamily="18" charset="0"/>
              </a:rPr>
              <a:t>Vinculación</a:t>
            </a:r>
            <a:r>
              <a:rPr lang="en-US" altLang="en-US" dirty="0">
                <a:cs typeface="Times New Roman" panose="02020603050405020304" pitchFamily="18" charset="0"/>
              </a:rPr>
              <a:t> con </a:t>
            </a:r>
            <a:r>
              <a:rPr lang="en-US" altLang="en-US" dirty="0" err="1">
                <a:cs typeface="Times New Roman" panose="02020603050405020304" pitchFamily="18" charset="0"/>
              </a:rPr>
              <a:t>el</a:t>
            </a:r>
            <a:r>
              <a:rPr lang="en-US" altLang="en-US" dirty="0">
                <a:cs typeface="Times New Roman" panose="02020603050405020304" pitchFamily="18" charset="0"/>
              </a:rPr>
              <a:t> </a:t>
            </a:r>
            <a:r>
              <a:rPr lang="en-US" altLang="en-US" dirty="0" err="1">
                <a:cs typeface="Times New Roman" panose="02020603050405020304" pitchFamily="18" charset="0"/>
              </a:rPr>
              <a:t>laboratorio</a:t>
            </a:r>
            <a:r>
              <a:rPr lang="en-US" altLang="en-US" dirty="0">
                <a:cs typeface="Times New Roman" panose="02020603050405020304" pitchFamily="18" charset="0"/>
              </a:rPr>
              <a:t>: </a:t>
            </a:r>
            <a:r>
              <a:rPr lang="en-US" altLang="en-US" dirty="0" err="1">
                <a:cs typeface="Times New Roman" panose="02020603050405020304" pitchFamily="18" charset="0"/>
              </a:rPr>
              <a:t>bioseguridad</a:t>
            </a:r>
            <a:r>
              <a:rPr lang="en-US" altLang="en-US" dirty="0">
                <a:cs typeface="Times New Roman" panose="02020603050405020304" pitchFamily="18" charset="0"/>
              </a:rPr>
              <a:t> </a:t>
            </a:r>
            <a:br>
              <a:rPr lang="en-US" altLang="en-US" dirty="0">
                <a:cs typeface="Times New Roman" panose="02020603050405020304" pitchFamily="18" charset="0"/>
              </a:rPr>
            </a:br>
            <a:r>
              <a:rPr lang="en-US" altLang="en-US" dirty="0">
                <a:cs typeface="Times New Roman" panose="02020603050405020304" pitchFamily="18" charset="0"/>
              </a:rPr>
              <a:t>y </a:t>
            </a:r>
            <a:r>
              <a:rPr lang="en-US" altLang="en-US" dirty="0" err="1">
                <a:cs typeface="Times New Roman" panose="02020603050405020304" pitchFamily="18" charset="0"/>
              </a:rPr>
              <a:t>bioprotección</a:t>
            </a:r>
            <a:endParaRPr lang="en-US" altLang="en-US" dirty="0">
              <a:cs typeface="Times New Roman" panose="02020603050405020304" pitchFamily="18" charset="0"/>
            </a:endParaRPr>
          </a:p>
        </p:txBody>
      </p:sp>
      <p:sp>
        <p:nvSpPr>
          <p:cNvPr id="4" name="Text Placeholder 3">
            <a:extLst>
              <a:ext uri="{FF2B5EF4-FFF2-40B4-BE49-F238E27FC236}">
                <a16:creationId xmlns:a16="http://schemas.microsoft.com/office/drawing/2014/main" id="{1FF1E365-D361-5D3A-657E-D250F13B9D1D}"/>
              </a:ext>
            </a:extLst>
          </p:cNvPr>
          <p:cNvSpPr>
            <a:spLocks noGrp="1"/>
          </p:cNvSpPr>
          <p:nvPr>
            <p:ph type="body" sz="quarter" idx="16"/>
          </p:nvPr>
        </p:nvSpPr>
        <p:spPr/>
        <p:txBody>
          <a:bodyPr/>
          <a:lstStyle/>
          <a:p>
            <a:r>
              <a:rPr lang="en-US" dirty="0"/>
              <a:t>Taller 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4">
            <a:extLst>
              <a:ext uri="{FF2B5EF4-FFF2-40B4-BE49-F238E27FC236}">
                <a16:creationId xmlns:a16="http://schemas.microsoft.com/office/drawing/2014/main" id="{D113332A-9308-88A1-089F-F0AAD0A62056}"/>
              </a:ext>
            </a:extLst>
          </p:cNvPr>
          <p:cNvSpPr>
            <a:spLocks noGrp="1"/>
          </p:cNvSpPr>
          <p:nvPr>
            <p:ph sz="half" idx="2"/>
          </p:nvPr>
        </p:nvSpPr>
        <p:spPr/>
        <p:txBody>
          <a:bodyPr/>
          <a:lstStyle/>
          <a:p>
            <a:r>
              <a:rPr lang="es-GT" noProof="0" dirty="0"/>
              <a:t>Depende del diagnóstico sospechado</a:t>
            </a:r>
          </a:p>
          <a:p>
            <a:r>
              <a:rPr lang="es-GT" noProof="0" dirty="0"/>
              <a:t>Ejemplos de parejas:</a:t>
            </a:r>
          </a:p>
        </p:txBody>
      </p:sp>
      <p:sp>
        <p:nvSpPr>
          <p:cNvPr id="3" name="Title 2">
            <a:extLst>
              <a:ext uri="{FF2B5EF4-FFF2-40B4-BE49-F238E27FC236}">
                <a16:creationId xmlns:a16="http://schemas.microsoft.com/office/drawing/2014/main" id="{FD800E62-CA7A-4EEC-8594-CA856D9C0294}"/>
              </a:ext>
            </a:extLst>
          </p:cNvPr>
          <p:cNvSpPr>
            <a:spLocks noGrp="1"/>
          </p:cNvSpPr>
          <p:nvPr>
            <p:ph type="title"/>
          </p:nvPr>
        </p:nvSpPr>
        <p:spPr>
          <a:prstGeom prst="rect">
            <a:avLst/>
          </a:prstGeom>
        </p:spPr>
        <p:txBody>
          <a:bodyPr/>
          <a:lstStyle/>
          <a:p>
            <a:r>
              <a:rPr lang="es-GT" noProof="0" dirty="0">
                <a:latin typeface="Franklin Gothic Medium"/>
              </a:rPr>
              <a:t>¿Qué tipo de </a:t>
            </a:r>
            <a:r>
              <a:rPr lang="es-GT" noProof="0" dirty="0"/>
              <a:t>especímenes</a:t>
            </a:r>
            <a:r>
              <a:rPr lang="es-GT" noProof="0" dirty="0">
                <a:latin typeface="Franklin Gothic Medium"/>
              </a:rPr>
              <a:t> humanos?</a:t>
            </a:r>
          </a:p>
        </p:txBody>
      </p:sp>
      <p:sp>
        <p:nvSpPr>
          <p:cNvPr id="10" name="Text Box 3"/>
          <p:cNvSpPr txBox="1">
            <a:spLocks noChangeArrowheads="1"/>
          </p:cNvSpPr>
          <p:nvPr/>
        </p:nvSpPr>
        <p:spPr bwMode="auto">
          <a:xfrm>
            <a:off x="1850820" y="3200400"/>
            <a:ext cx="4274439" cy="2720745"/>
          </a:xfrm>
          <a:prstGeom prst="rect">
            <a:avLst/>
          </a:prstGeom>
          <a:noFill/>
          <a:ln w="9525">
            <a:noFill/>
            <a:miter lim="800000"/>
            <a:headEnd/>
            <a:tailEnd/>
          </a:ln>
        </p:spPr>
        <p:txBody>
          <a:bodyPr wrap="square">
            <a:spAutoFit/>
          </a:bodyPr>
          <a:lstStyle/>
          <a:p>
            <a:pPr defTabSz="1022350" eaLnBrk="1" hangingPunct="1">
              <a:lnSpc>
                <a:spcPct val="90000"/>
              </a:lnSpc>
              <a:spcAft>
                <a:spcPct val="40000"/>
              </a:spcAft>
              <a:tabLst>
                <a:tab pos="3765550" algn="l"/>
              </a:tabLst>
              <a:defRPr/>
            </a:pPr>
            <a:r>
              <a:rPr lang="es-GT" sz="2800" u="sng" noProof="0" dirty="0">
                <a:latin typeface="Arial" panose="020B0604020202020204" pitchFamily="34" charset="0"/>
              </a:rPr>
              <a:t>Diagnóstico sospechado</a:t>
            </a:r>
          </a:p>
          <a:p>
            <a:pPr marL="288925" indent="-288925" defTabSz="1022350" eaLnBrk="1" hangingPunct="1">
              <a:lnSpc>
                <a:spcPct val="90000"/>
              </a:lnSpc>
              <a:spcAft>
                <a:spcPct val="40000"/>
              </a:spcAft>
              <a:buClr>
                <a:srgbClr val="00953A"/>
              </a:buClr>
              <a:buFont typeface="Wingdings" pitchFamily="2" charset="2"/>
              <a:buChar char="§"/>
              <a:tabLst>
                <a:tab pos="3765550" algn="l"/>
              </a:tabLst>
              <a:defRPr/>
            </a:pPr>
            <a:r>
              <a:rPr lang="es-GT" sz="2800" noProof="0" dirty="0">
                <a:latin typeface="Arial" panose="020B0604020202020204" pitchFamily="34" charset="0"/>
              </a:rPr>
              <a:t>Cólera</a:t>
            </a:r>
          </a:p>
          <a:p>
            <a:pPr marL="288925" indent="-288925" defTabSz="1022350">
              <a:lnSpc>
                <a:spcPct val="90000"/>
              </a:lnSpc>
              <a:spcAft>
                <a:spcPct val="40000"/>
              </a:spcAft>
              <a:buClr>
                <a:srgbClr val="00953A"/>
              </a:buClr>
              <a:buFont typeface="Wingdings" pitchFamily="2" charset="2"/>
              <a:buChar char="§"/>
              <a:tabLst>
                <a:tab pos="3765550" algn="l"/>
              </a:tabLst>
              <a:defRPr/>
            </a:pPr>
            <a:r>
              <a:rPr lang="es-GT" sz="2800" dirty="0">
                <a:latin typeface="Arial" panose="020B0604020202020204" pitchFamily="34" charset="0"/>
              </a:rPr>
              <a:t>M</a:t>
            </a:r>
            <a:r>
              <a:rPr lang="es-GT" sz="2800" noProof="0" dirty="0">
                <a:latin typeface="Arial" panose="020B0604020202020204" pitchFamily="34" charset="0"/>
              </a:rPr>
              <a:t>alaria</a:t>
            </a:r>
          </a:p>
          <a:p>
            <a:pPr marL="288925" indent="-288925" defTabSz="1022350" eaLnBrk="1" hangingPunct="1">
              <a:lnSpc>
                <a:spcPct val="90000"/>
              </a:lnSpc>
              <a:spcAft>
                <a:spcPct val="40000"/>
              </a:spcAft>
              <a:buClr>
                <a:srgbClr val="00953A"/>
              </a:buClr>
              <a:buFont typeface="Wingdings" pitchFamily="2" charset="2"/>
              <a:buChar char="§"/>
              <a:tabLst>
                <a:tab pos="3765550" algn="l"/>
              </a:tabLst>
              <a:defRPr/>
            </a:pPr>
            <a:r>
              <a:rPr lang="es-GT" sz="2800" noProof="0" dirty="0">
                <a:latin typeface="Arial" panose="020B0604020202020204" pitchFamily="34" charset="0"/>
              </a:rPr>
              <a:t>Meningitis</a:t>
            </a:r>
          </a:p>
          <a:p>
            <a:pPr marL="288925" indent="-288925" defTabSz="1022350">
              <a:lnSpc>
                <a:spcPct val="90000"/>
              </a:lnSpc>
              <a:spcAft>
                <a:spcPct val="40000"/>
              </a:spcAft>
              <a:buClr>
                <a:srgbClr val="00953A"/>
              </a:buClr>
              <a:buFont typeface="Wingdings" pitchFamily="2" charset="2"/>
              <a:buChar char="§"/>
              <a:tabLst>
                <a:tab pos="3765550" algn="l"/>
              </a:tabLst>
              <a:defRPr/>
            </a:pPr>
            <a:r>
              <a:rPr lang="es-GT" sz="2800" noProof="0" dirty="0">
                <a:latin typeface="Arial" panose="020B0604020202020204" pitchFamily="34" charset="0"/>
              </a:rPr>
              <a:t>Tuberculosis</a:t>
            </a:r>
            <a:endParaRPr lang="en-US" sz="2800" dirty="0">
              <a:latin typeface="Arial" panose="020B0604020202020204" pitchFamily="34" charset="0"/>
            </a:endParaRPr>
          </a:p>
        </p:txBody>
      </p:sp>
      <p:sp>
        <p:nvSpPr>
          <p:cNvPr id="11" name="Text Box 4"/>
          <p:cNvSpPr txBox="1">
            <a:spLocks noChangeArrowheads="1"/>
          </p:cNvSpPr>
          <p:nvPr/>
        </p:nvSpPr>
        <p:spPr bwMode="auto">
          <a:xfrm>
            <a:off x="6644030" y="3200400"/>
            <a:ext cx="4709770" cy="2720745"/>
          </a:xfrm>
          <a:prstGeom prst="rect">
            <a:avLst/>
          </a:prstGeom>
          <a:noFill/>
          <a:ln w="9525">
            <a:noFill/>
            <a:miter lim="800000"/>
            <a:headEnd/>
            <a:tailEnd/>
          </a:ln>
        </p:spPr>
        <p:txBody>
          <a:bodyPr wrap="square">
            <a:spAutoFit/>
          </a:bodyPr>
          <a:lstStyle/>
          <a:p>
            <a:pPr defTabSz="1022350">
              <a:lnSpc>
                <a:spcPct val="90000"/>
              </a:lnSpc>
              <a:spcAft>
                <a:spcPct val="40000"/>
              </a:spcAft>
              <a:tabLst>
                <a:tab pos="3765550" algn="l"/>
              </a:tabLst>
              <a:defRPr/>
            </a:pPr>
            <a:r>
              <a:rPr lang="es-GT" sz="2800" u="sng" noProof="0" dirty="0"/>
              <a:t>Espécimen</a:t>
            </a:r>
            <a:r>
              <a:rPr lang="es-GT" sz="2800" u="sng" noProof="0" dirty="0">
                <a:latin typeface="Arial" panose="020B0604020202020204" pitchFamily="34" charset="0"/>
              </a:rPr>
              <a:t> para análisis</a:t>
            </a:r>
          </a:p>
          <a:p>
            <a:pPr marL="288925" indent="-288925" defTabSz="1022350" eaLnBrk="1" hangingPunct="1">
              <a:lnSpc>
                <a:spcPct val="90000"/>
              </a:lnSpc>
              <a:spcAft>
                <a:spcPct val="40000"/>
              </a:spcAft>
              <a:buClr>
                <a:srgbClr val="00953A"/>
              </a:buClr>
              <a:buFont typeface="Wingdings" pitchFamily="2" charset="2"/>
              <a:buChar char="§"/>
              <a:tabLst>
                <a:tab pos="3765550" algn="l"/>
              </a:tabLst>
              <a:defRPr/>
            </a:pPr>
            <a:r>
              <a:rPr lang="es-GT" sz="2800" noProof="0" dirty="0">
                <a:latin typeface="Arial" panose="020B0604020202020204" pitchFamily="34" charset="0"/>
              </a:rPr>
              <a:t>Sangre</a:t>
            </a:r>
          </a:p>
          <a:p>
            <a:pPr marL="288925" indent="-288925" defTabSz="1022350">
              <a:lnSpc>
                <a:spcPct val="90000"/>
              </a:lnSpc>
              <a:spcAft>
                <a:spcPct val="40000"/>
              </a:spcAft>
              <a:buClr>
                <a:srgbClr val="00953A"/>
              </a:buClr>
              <a:buFont typeface="Wingdings" pitchFamily="2" charset="2"/>
              <a:buChar char="§"/>
              <a:tabLst>
                <a:tab pos="3765550" algn="l"/>
              </a:tabLst>
              <a:defRPr/>
            </a:pPr>
            <a:r>
              <a:rPr lang="es-GT" sz="2800" noProof="0" dirty="0">
                <a:latin typeface="Arial" panose="020B0604020202020204" pitchFamily="34" charset="0"/>
              </a:rPr>
              <a:t>Líquido cefalorraquídeo</a:t>
            </a:r>
          </a:p>
          <a:p>
            <a:pPr marL="288925" indent="-288925" defTabSz="1022350" eaLnBrk="1" hangingPunct="1">
              <a:lnSpc>
                <a:spcPct val="90000"/>
              </a:lnSpc>
              <a:spcAft>
                <a:spcPct val="40000"/>
              </a:spcAft>
              <a:buClr>
                <a:srgbClr val="00953A"/>
              </a:buClr>
              <a:buFont typeface="Wingdings" pitchFamily="2" charset="2"/>
              <a:buChar char="§"/>
              <a:tabLst>
                <a:tab pos="3765550" algn="l"/>
              </a:tabLst>
              <a:defRPr/>
            </a:pPr>
            <a:r>
              <a:rPr lang="es-GT" sz="2800" noProof="0" dirty="0">
                <a:latin typeface="Arial" panose="020B0604020202020204" pitchFamily="34" charset="0"/>
              </a:rPr>
              <a:t>Esputo</a:t>
            </a:r>
          </a:p>
          <a:p>
            <a:pPr marL="288925" indent="-288925" defTabSz="1022350" eaLnBrk="1" hangingPunct="1">
              <a:lnSpc>
                <a:spcPct val="90000"/>
              </a:lnSpc>
              <a:spcAft>
                <a:spcPct val="40000"/>
              </a:spcAft>
              <a:buClr>
                <a:srgbClr val="00953A"/>
              </a:buClr>
              <a:buFont typeface="Wingdings" pitchFamily="2" charset="2"/>
              <a:buChar char="§"/>
              <a:tabLst>
                <a:tab pos="3765550" algn="l"/>
              </a:tabLst>
              <a:defRPr/>
            </a:pPr>
            <a:r>
              <a:rPr lang="es-GT" sz="2800" noProof="0" dirty="0">
                <a:latin typeface="Arial" panose="020B0604020202020204" pitchFamily="34" charset="0"/>
              </a:rPr>
              <a:t>Heces</a:t>
            </a:r>
            <a:endParaRPr lang="en-US" sz="2800" dirty="0">
              <a:latin typeface="Arial" panose="020B0604020202020204" pitchFamily="34" charset="0"/>
            </a:endParaRPr>
          </a:p>
        </p:txBody>
      </p:sp>
      <p:sp>
        <p:nvSpPr>
          <p:cNvPr id="12" name="Line 6"/>
          <p:cNvSpPr>
            <a:spLocks noChangeShapeType="1"/>
          </p:cNvSpPr>
          <p:nvPr/>
        </p:nvSpPr>
        <p:spPr bwMode="auto">
          <a:xfrm>
            <a:off x="3370522" y="3998083"/>
            <a:ext cx="3260808" cy="1605275"/>
          </a:xfrm>
          <a:prstGeom prst="line">
            <a:avLst/>
          </a:prstGeom>
          <a:noFill/>
          <a:ln w="38100">
            <a:solidFill>
              <a:schemeClr val="tx1"/>
            </a:solidFill>
            <a:prstDash val="dash"/>
            <a:round/>
            <a:headEnd/>
            <a:tailEnd/>
          </a:ln>
        </p:spPr>
        <p:txBody>
          <a:bodyPr/>
          <a:lstStyle/>
          <a:p>
            <a:pPr eaLnBrk="1" hangingPunct="1">
              <a:defRPr/>
            </a:pPr>
            <a:endParaRPr lang="en-US" sz="2800">
              <a:solidFill>
                <a:schemeClr val="accent5"/>
              </a:solidFill>
              <a:latin typeface="Arial" panose="020B0604020202020204" pitchFamily="34" charset="0"/>
            </a:endParaRPr>
          </a:p>
        </p:txBody>
      </p:sp>
      <p:sp>
        <p:nvSpPr>
          <p:cNvPr id="13" name="Line 7"/>
          <p:cNvSpPr>
            <a:spLocks noChangeShapeType="1"/>
          </p:cNvSpPr>
          <p:nvPr/>
        </p:nvSpPr>
        <p:spPr bwMode="auto">
          <a:xfrm flipV="1">
            <a:off x="3476847" y="3998083"/>
            <a:ext cx="3167183" cy="540959"/>
          </a:xfrm>
          <a:prstGeom prst="line">
            <a:avLst/>
          </a:prstGeom>
          <a:noFill/>
          <a:ln w="38100">
            <a:solidFill>
              <a:srgbClr val="FF0000"/>
            </a:solidFill>
            <a:round/>
            <a:headEnd/>
            <a:tailEnd/>
          </a:ln>
        </p:spPr>
        <p:txBody>
          <a:bodyPr/>
          <a:lstStyle/>
          <a:p>
            <a:pPr eaLnBrk="1" hangingPunct="1">
              <a:defRPr/>
            </a:pPr>
            <a:endParaRPr lang="en-US" sz="2800">
              <a:solidFill>
                <a:schemeClr val="accent5"/>
              </a:solidFill>
              <a:latin typeface="Arial" panose="020B0604020202020204" pitchFamily="34" charset="0"/>
            </a:endParaRPr>
          </a:p>
        </p:txBody>
      </p:sp>
      <p:sp>
        <p:nvSpPr>
          <p:cNvPr id="15" name="Line 9"/>
          <p:cNvSpPr>
            <a:spLocks noChangeShapeType="1"/>
          </p:cNvSpPr>
          <p:nvPr/>
        </p:nvSpPr>
        <p:spPr bwMode="auto">
          <a:xfrm flipV="1">
            <a:off x="3912781" y="4569581"/>
            <a:ext cx="2731249" cy="492820"/>
          </a:xfrm>
          <a:prstGeom prst="line">
            <a:avLst/>
          </a:prstGeom>
          <a:noFill/>
          <a:ln w="38100">
            <a:solidFill>
              <a:srgbClr val="336799"/>
            </a:solidFill>
            <a:round/>
            <a:headEnd/>
            <a:tailEnd/>
          </a:ln>
        </p:spPr>
        <p:txBody>
          <a:bodyPr/>
          <a:lstStyle/>
          <a:p>
            <a:pPr eaLnBrk="1" hangingPunct="1">
              <a:defRPr/>
            </a:pPr>
            <a:endParaRPr lang="en-US" sz="2800">
              <a:solidFill>
                <a:schemeClr val="accent5"/>
              </a:solidFill>
              <a:latin typeface="Arial" panose="020B0604020202020204" pitchFamily="34" charset="0"/>
            </a:endParaRPr>
          </a:p>
        </p:txBody>
      </p:sp>
      <p:sp>
        <p:nvSpPr>
          <p:cNvPr id="16" name="Line 9"/>
          <p:cNvSpPr>
            <a:spLocks noChangeShapeType="1"/>
          </p:cNvSpPr>
          <p:nvPr/>
        </p:nvSpPr>
        <p:spPr bwMode="auto">
          <a:xfrm flipV="1">
            <a:off x="4306186" y="5110538"/>
            <a:ext cx="2337844" cy="540957"/>
          </a:xfrm>
          <a:prstGeom prst="line">
            <a:avLst/>
          </a:prstGeom>
          <a:noFill/>
          <a:ln w="38100">
            <a:solidFill>
              <a:schemeClr val="accent2"/>
            </a:solidFill>
            <a:round/>
            <a:headEnd/>
            <a:tailEnd/>
          </a:ln>
        </p:spPr>
        <p:txBody>
          <a:bodyPr/>
          <a:lstStyle/>
          <a:p>
            <a:pPr eaLnBrk="1" hangingPunct="1">
              <a:defRPr/>
            </a:pPr>
            <a:endParaRPr lang="en-US" sz="2800">
              <a:solidFill>
                <a:schemeClr val="accent5"/>
              </a:solidFill>
              <a:latin typeface="Arial" panose="020B0604020202020204" pitchFamily="34" charset="0"/>
            </a:endParaRPr>
          </a:p>
        </p:txBody>
      </p:sp>
    </p:spTree>
    <p:extLst>
      <p:ext uri="{BB962C8B-B14F-4D97-AF65-F5344CB8AC3E}">
        <p14:creationId xmlns:p14="http://schemas.microsoft.com/office/powerpoint/2010/main" val="3630130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sz="half" idx="2"/>
          </p:nvPr>
        </p:nvSpPr>
        <p:spPr/>
        <p:txBody>
          <a:bodyPr/>
          <a:lstStyle/>
          <a:p>
            <a:r>
              <a:rPr lang="es-GT" noProof="0" dirty="0"/>
              <a:t>Depende del diagnóstico sospechado</a:t>
            </a:r>
          </a:p>
          <a:p>
            <a:r>
              <a:rPr lang="es-GT" noProof="0" dirty="0"/>
              <a:t>Ejemplos de parejas:</a:t>
            </a:r>
          </a:p>
        </p:txBody>
      </p:sp>
      <p:sp>
        <p:nvSpPr>
          <p:cNvPr id="3" name="Title 2">
            <a:extLst>
              <a:ext uri="{FF2B5EF4-FFF2-40B4-BE49-F238E27FC236}">
                <a16:creationId xmlns:a16="http://schemas.microsoft.com/office/drawing/2014/main" id="{FD800E62-CA7A-4EEC-8594-CA856D9C0294}"/>
              </a:ext>
            </a:extLst>
          </p:cNvPr>
          <p:cNvSpPr>
            <a:spLocks noGrp="1"/>
          </p:cNvSpPr>
          <p:nvPr>
            <p:ph type="title"/>
          </p:nvPr>
        </p:nvSpPr>
        <p:spPr>
          <a:prstGeom prst="rect">
            <a:avLst/>
          </a:prstGeom>
        </p:spPr>
        <p:txBody>
          <a:bodyPr/>
          <a:lstStyle/>
          <a:p>
            <a:r>
              <a:rPr lang="en-US">
                <a:latin typeface="Franklin Gothic Medium"/>
              </a:rPr>
              <a:t>¿Qué tipo de especímenes animales?</a:t>
            </a:r>
          </a:p>
        </p:txBody>
      </p:sp>
      <p:sp>
        <p:nvSpPr>
          <p:cNvPr id="10" name="Text Box 3"/>
          <p:cNvSpPr txBox="1">
            <a:spLocks noChangeArrowheads="1"/>
          </p:cNvSpPr>
          <p:nvPr/>
        </p:nvSpPr>
        <p:spPr bwMode="auto">
          <a:xfrm>
            <a:off x="1855628" y="3174137"/>
            <a:ext cx="4453031" cy="2720745"/>
          </a:xfrm>
          <a:prstGeom prst="rect">
            <a:avLst/>
          </a:prstGeom>
          <a:noFill/>
          <a:ln w="9525">
            <a:noFill/>
            <a:miter lim="800000"/>
            <a:headEnd/>
            <a:tailEnd/>
          </a:ln>
        </p:spPr>
        <p:txBody>
          <a:bodyPr wrap="square" lIns="91440" tIns="45720" rIns="91440" bIns="45720" anchor="t">
            <a:spAutoFit/>
          </a:bodyPr>
          <a:lstStyle/>
          <a:p>
            <a:pPr defTabSz="1022350" eaLnBrk="1" hangingPunct="1">
              <a:lnSpc>
                <a:spcPct val="90000"/>
              </a:lnSpc>
              <a:spcAft>
                <a:spcPct val="40000"/>
              </a:spcAft>
              <a:tabLst>
                <a:tab pos="3765550" algn="l"/>
              </a:tabLst>
              <a:defRPr/>
            </a:pPr>
            <a:r>
              <a:rPr lang="es-GT" sz="2800" u="sng" noProof="0" dirty="0">
                <a:latin typeface="Arial" panose="020B0604020202020204" pitchFamily="34" charset="0"/>
              </a:rPr>
              <a:t>Diagnóstico sospechado</a:t>
            </a:r>
          </a:p>
          <a:p>
            <a:pPr marL="288925" indent="-288925" defTabSz="1022350" eaLnBrk="1" hangingPunct="1">
              <a:lnSpc>
                <a:spcPct val="90000"/>
              </a:lnSpc>
              <a:spcAft>
                <a:spcPct val="40000"/>
              </a:spcAft>
              <a:buClr>
                <a:srgbClr val="00953A"/>
              </a:buClr>
              <a:buFont typeface="Wingdings" pitchFamily="2" charset="2"/>
              <a:buChar char="§"/>
              <a:tabLst>
                <a:tab pos="3765550" algn="l"/>
              </a:tabLst>
              <a:defRPr/>
            </a:pPr>
            <a:r>
              <a:rPr lang="es-GT" sz="2800" noProof="0" dirty="0">
                <a:latin typeface="Arial"/>
                <a:cs typeface="Arial"/>
              </a:rPr>
              <a:t>Salmonelosis</a:t>
            </a:r>
            <a:endParaRPr lang="es-GT" sz="2800" noProof="0" dirty="0">
              <a:latin typeface="Arial" panose="020B0604020202020204" pitchFamily="34" charset="0"/>
            </a:endParaRPr>
          </a:p>
          <a:p>
            <a:pPr marL="288925" indent="-288925" defTabSz="1022350">
              <a:lnSpc>
                <a:spcPct val="90000"/>
              </a:lnSpc>
              <a:spcAft>
                <a:spcPct val="40000"/>
              </a:spcAft>
              <a:buClr>
                <a:srgbClr val="00953A"/>
              </a:buClr>
              <a:buFont typeface="Wingdings" pitchFamily="2" charset="2"/>
              <a:buChar char="§"/>
              <a:tabLst>
                <a:tab pos="3765550" algn="l"/>
              </a:tabLst>
              <a:defRPr/>
            </a:pPr>
            <a:r>
              <a:rPr lang="es-GT" sz="2800" noProof="0" dirty="0">
                <a:latin typeface="Arial"/>
                <a:cs typeface="Arial"/>
              </a:rPr>
              <a:t>Ántrax</a:t>
            </a:r>
          </a:p>
          <a:p>
            <a:pPr marL="288925" indent="-288925" defTabSz="1022350" eaLnBrk="1" hangingPunct="1">
              <a:lnSpc>
                <a:spcPct val="90000"/>
              </a:lnSpc>
              <a:spcAft>
                <a:spcPct val="40000"/>
              </a:spcAft>
              <a:buClr>
                <a:srgbClr val="00953A"/>
              </a:buClr>
              <a:buFont typeface="Wingdings" pitchFamily="2" charset="2"/>
              <a:buChar char="§"/>
              <a:tabLst>
                <a:tab pos="3765550" algn="l"/>
              </a:tabLst>
              <a:defRPr/>
            </a:pPr>
            <a:r>
              <a:rPr lang="es-GT" sz="2800" noProof="0" dirty="0">
                <a:latin typeface="Arial"/>
                <a:cs typeface="Arial"/>
              </a:rPr>
              <a:t>Brucelosis</a:t>
            </a:r>
            <a:endParaRPr lang="es-GT" sz="2800" noProof="0" dirty="0">
              <a:latin typeface="Arial" panose="020B0604020202020204" pitchFamily="34" charset="0"/>
            </a:endParaRPr>
          </a:p>
          <a:p>
            <a:pPr marL="288925" indent="-288925" defTabSz="1022350">
              <a:lnSpc>
                <a:spcPct val="90000"/>
              </a:lnSpc>
              <a:spcAft>
                <a:spcPct val="40000"/>
              </a:spcAft>
              <a:buClr>
                <a:srgbClr val="00953A"/>
              </a:buClr>
              <a:buFont typeface="Wingdings" pitchFamily="2" charset="2"/>
              <a:buChar char="§"/>
              <a:tabLst>
                <a:tab pos="3765550" algn="l"/>
              </a:tabLst>
              <a:defRPr/>
            </a:pPr>
            <a:r>
              <a:rPr lang="es-GT" sz="2800" noProof="0" dirty="0">
                <a:latin typeface="Arial"/>
                <a:cs typeface="Arial"/>
              </a:rPr>
              <a:t>Influenza aviar</a:t>
            </a:r>
            <a:endParaRPr lang="es-GT" sz="2800" noProof="0" dirty="0">
              <a:latin typeface="Arial" panose="020B0604020202020204" pitchFamily="34" charset="0"/>
            </a:endParaRPr>
          </a:p>
        </p:txBody>
      </p:sp>
      <p:sp>
        <p:nvSpPr>
          <p:cNvPr id="11" name="Text Box 4"/>
          <p:cNvSpPr txBox="1">
            <a:spLocks noChangeArrowheads="1"/>
          </p:cNvSpPr>
          <p:nvPr/>
        </p:nvSpPr>
        <p:spPr bwMode="auto">
          <a:xfrm>
            <a:off x="6636495" y="3179134"/>
            <a:ext cx="4453032" cy="2720745"/>
          </a:xfrm>
          <a:prstGeom prst="rect">
            <a:avLst/>
          </a:prstGeom>
          <a:noFill/>
          <a:ln w="9525">
            <a:noFill/>
            <a:miter lim="800000"/>
            <a:headEnd/>
            <a:tailEnd/>
          </a:ln>
        </p:spPr>
        <p:txBody>
          <a:bodyPr wrap="square" lIns="91440" tIns="45720" rIns="91440" bIns="45720" anchor="t">
            <a:spAutoFit/>
          </a:bodyPr>
          <a:lstStyle/>
          <a:p>
            <a:pPr defTabSz="1022350">
              <a:lnSpc>
                <a:spcPct val="90000"/>
              </a:lnSpc>
              <a:spcAft>
                <a:spcPct val="40000"/>
              </a:spcAft>
              <a:tabLst>
                <a:tab pos="3765550" algn="l"/>
              </a:tabLst>
              <a:defRPr/>
            </a:pPr>
            <a:r>
              <a:rPr lang="es-GT" sz="2800" u="sng" noProof="0" dirty="0"/>
              <a:t>Espécimen</a:t>
            </a:r>
            <a:r>
              <a:rPr lang="es-GT" sz="2800" u="sng" noProof="0" dirty="0">
                <a:latin typeface="Arial" panose="020B0604020202020204" pitchFamily="34" charset="0"/>
              </a:rPr>
              <a:t> para análisis</a:t>
            </a:r>
          </a:p>
          <a:p>
            <a:pPr marL="288925" indent="-288925" defTabSz="1022350" eaLnBrk="1" hangingPunct="1">
              <a:lnSpc>
                <a:spcPct val="90000"/>
              </a:lnSpc>
              <a:spcAft>
                <a:spcPct val="40000"/>
              </a:spcAft>
              <a:buClr>
                <a:srgbClr val="00953A"/>
              </a:buClr>
              <a:buFont typeface="Wingdings" pitchFamily="2" charset="2"/>
              <a:buChar char="§"/>
              <a:tabLst>
                <a:tab pos="3765550" algn="l"/>
              </a:tabLst>
              <a:defRPr/>
            </a:pPr>
            <a:r>
              <a:rPr lang="es-GT" sz="2800" noProof="0" dirty="0">
                <a:latin typeface="Arial" panose="020B0604020202020204" pitchFamily="34" charset="0"/>
              </a:rPr>
              <a:t>Sangre</a:t>
            </a:r>
          </a:p>
          <a:p>
            <a:pPr marL="288925" indent="-288925" defTabSz="1022350">
              <a:lnSpc>
                <a:spcPct val="90000"/>
              </a:lnSpc>
              <a:spcAft>
                <a:spcPct val="40000"/>
              </a:spcAft>
              <a:buClr>
                <a:srgbClr val="00953A"/>
              </a:buClr>
              <a:buFont typeface="Wingdings" pitchFamily="2" charset="2"/>
              <a:buChar char="§"/>
              <a:tabLst>
                <a:tab pos="3765550" algn="l"/>
              </a:tabLst>
              <a:defRPr/>
            </a:pPr>
            <a:r>
              <a:rPr lang="es-GT" sz="2800" noProof="0" dirty="0">
                <a:latin typeface="Arial"/>
                <a:cs typeface="Arial"/>
              </a:rPr>
              <a:t>Suero</a:t>
            </a:r>
          </a:p>
          <a:p>
            <a:pPr marL="288925" indent="-288925" defTabSz="1022350" eaLnBrk="1" hangingPunct="1">
              <a:lnSpc>
                <a:spcPct val="90000"/>
              </a:lnSpc>
              <a:spcAft>
                <a:spcPct val="40000"/>
              </a:spcAft>
              <a:buClr>
                <a:srgbClr val="00953A"/>
              </a:buClr>
              <a:buFont typeface="Wingdings" pitchFamily="2" charset="2"/>
              <a:buChar char="§"/>
              <a:tabLst>
                <a:tab pos="3765550" algn="l"/>
              </a:tabLst>
              <a:defRPr/>
            </a:pPr>
            <a:r>
              <a:rPr lang="es-GT" sz="2800" noProof="0" dirty="0">
                <a:latin typeface="Arial"/>
                <a:cs typeface="Arial"/>
              </a:rPr>
              <a:t>Líquido cloacal/</a:t>
            </a:r>
            <a:r>
              <a:rPr lang="es-GT" sz="2800" noProof="0" dirty="0" err="1">
                <a:latin typeface="Arial"/>
                <a:cs typeface="Arial"/>
              </a:rPr>
              <a:t>coanal</a:t>
            </a:r>
            <a:endParaRPr lang="es-GT" sz="2800" noProof="0" dirty="0">
              <a:latin typeface="Arial" panose="020B0604020202020204" pitchFamily="34" charset="0"/>
            </a:endParaRPr>
          </a:p>
          <a:p>
            <a:pPr marL="288925" indent="-288925" defTabSz="1022350" eaLnBrk="1" hangingPunct="1">
              <a:lnSpc>
                <a:spcPct val="90000"/>
              </a:lnSpc>
              <a:spcAft>
                <a:spcPct val="40000"/>
              </a:spcAft>
              <a:buClr>
                <a:srgbClr val="00953A"/>
              </a:buClr>
              <a:buFont typeface="Wingdings" pitchFamily="2" charset="2"/>
              <a:buChar char="§"/>
              <a:tabLst>
                <a:tab pos="3765550" algn="l"/>
              </a:tabLst>
              <a:defRPr/>
            </a:pPr>
            <a:r>
              <a:rPr lang="es-GT" sz="2800" dirty="0">
                <a:latin typeface="Arial" panose="020B0604020202020204" pitchFamily="34" charset="0"/>
              </a:rPr>
              <a:t>H</a:t>
            </a:r>
            <a:r>
              <a:rPr lang="es-GT" sz="2800" noProof="0" dirty="0" err="1">
                <a:latin typeface="Arial" panose="020B0604020202020204" pitchFamily="34" charset="0"/>
              </a:rPr>
              <a:t>eces</a:t>
            </a:r>
            <a:endParaRPr lang="es-GT" sz="2800" noProof="0" dirty="0">
              <a:latin typeface="Arial" panose="020B0604020202020204" pitchFamily="34" charset="0"/>
            </a:endParaRPr>
          </a:p>
        </p:txBody>
      </p:sp>
      <p:sp>
        <p:nvSpPr>
          <p:cNvPr id="12" name="Line 6"/>
          <p:cNvSpPr>
            <a:spLocks noChangeShapeType="1"/>
          </p:cNvSpPr>
          <p:nvPr/>
        </p:nvSpPr>
        <p:spPr bwMode="auto">
          <a:xfrm>
            <a:off x="4444409" y="3963568"/>
            <a:ext cx="2190560" cy="1586627"/>
          </a:xfrm>
          <a:prstGeom prst="line">
            <a:avLst/>
          </a:prstGeom>
          <a:noFill/>
          <a:ln w="38100">
            <a:solidFill>
              <a:schemeClr val="tx1"/>
            </a:solidFill>
            <a:prstDash val="dash"/>
            <a:round/>
            <a:headEnd/>
            <a:tailEnd/>
          </a:ln>
        </p:spPr>
        <p:txBody>
          <a:bodyPr/>
          <a:lstStyle/>
          <a:p>
            <a:pPr eaLnBrk="1" hangingPunct="1">
              <a:defRPr/>
            </a:pPr>
            <a:endParaRPr lang="en-US" sz="2800">
              <a:solidFill>
                <a:schemeClr val="accent5"/>
              </a:solidFill>
              <a:latin typeface="Arial" panose="020B0604020202020204" pitchFamily="34" charset="0"/>
            </a:endParaRPr>
          </a:p>
        </p:txBody>
      </p:sp>
      <p:sp>
        <p:nvSpPr>
          <p:cNvPr id="13" name="Line 7"/>
          <p:cNvSpPr>
            <a:spLocks noChangeShapeType="1"/>
          </p:cNvSpPr>
          <p:nvPr/>
        </p:nvSpPr>
        <p:spPr bwMode="auto">
          <a:xfrm flipV="1">
            <a:off x="3338623" y="3963567"/>
            <a:ext cx="3280820" cy="600001"/>
          </a:xfrm>
          <a:prstGeom prst="line">
            <a:avLst/>
          </a:prstGeom>
          <a:noFill/>
          <a:ln w="38100">
            <a:solidFill>
              <a:srgbClr val="FF0000"/>
            </a:solidFill>
            <a:round/>
            <a:headEnd/>
            <a:tailEnd/>
          </a:ln>
        </p:spPr>
        <p:txBody>
          <a:bodyPr/>
          <a:lstStyle/>
          <a:p>
            <a:pPr eaLnBrk="1" hangingPunct="1">
              <a:defRPr/>
            </a:pPr>
            <a:endParaRPr lang="en-US" sz="2800">
              <a:solidFill>
                <a:schemeClr val="accent5"/>
              </a:solidFill>
              <a:latin typeface="Arial" panose="020B0604020202020204" pitchFamily="34" charset="0"/>
            </a:endParaRPr>
          </a:p>
        </p:txBody>
      </p:sp>
      <p:sp>
        <p:nvSpPr>
          <p:cNvPr id="15" name="Line 9"/>
          <p:cNvSpPr>
            <a:spLocks noChangeShapeType="1"/>
          </p:cNvSpPr>
          <p:nvPr/>
        </p:nvSpPr>
        <p:spPr bwMode="auto">
          <a:xfrm flipV="1">
            <a:off x="3955313" y="4563571"/>
            <a:ext cx="2679656" cy="533394"/>
          </a:xfrm>
          <a:prstGeom prst="line">
            <a:avLst/>
          </a:prstGeom>
          <a:noFill/>
          <a:ln w="38100">
            <a:solidFill>
              <a:srgbClr val="336799"/>
            </a:solidFill>
            <a:round/>
            <a:headEnd/>
            <a:tailEnd/>
          </a:ln>
        </p:spPr>
        <p:txBody>
          <a:bodyPr/>
          <a:lstStyle/>
          <a:p>
            <a:pPr eaLnBrk="1" hangingPunct="1">
              <a:defRPr/>
            </a:pPr>
            <a:endParaRPr lang="en-US" sz="2800">
              <a:solidFill>
                <a:schemeClr val="accent5"/>
              </a:solidFill>
              <a:latin typeface="Arial" panose="020B0604020202020204" pitchFamily="34" charset="0"/>
            </a:endParaRPr>
          </a:p>
        </p:txBody>
      </p:sp>
      <p:sp>
        <p:nvSpPr>
          <p:cNvPr id="16" name="Line 9"/>
          <p:cNvSpPr>
            <a:spLocks noChangeShapeType="1"/>
          </p:cNvSpPr>
          <p:nvPr/>
        </p:nvSpPr>
        <p:spPr bwMode="auto">
          <a:xfrm flipV="1">
            <a:off x="4635795" y="5096967"/>
            <a:ext cx="2029911" cy="533392"/>
          </a:xfrm>
          <a:prstGeom prst="line">
            <a:avLst/>
          </a:prstGeom>
          <a:noFill/>
          <a:ln w="38100">
            <a:solidFill>
              <a:schemeClr val="accent2"/>
            </a:solidFill>
            <a:round/>
            <a:headEnd/>
            <a:tailEnd/>
          </a:ln>
        </p:spPr>
        <p:txBody>
          <a:bodyPr/>
          <a:lstStyle/>
          <a:p>
            <a:pPr eaLnBrk="1" hangingPunct="1">
              <a:defRPr/>
            </a:pPr>
            <a:endParaRPr lang="en-US" sz="2800">
              <a:solidFill>
                <a:schemeClr val="accent5"/>
              </a:solidFill>
              <a:latin typeface="Arial" panose="020B0604020202020204" pitchFamily="34" charset="0"/>
            </a:endParaRPr>
          </a:p>
        </p:txBody>
      </p:sp>
    </p:spTree>
    <p:extLst>
      <p:ext uri="{BB962C8B-B14F-4D97-AF65-F5344CB8AC3E}">
        <p14:creationId xmlns:p14="http://schemas.microsoft.com/office/powerpoint/2010/main" val="45042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a:extLst>
              <a:ext uri="{FF2B5EF4-FFF2-40B4-BE49-F238E27FC236}">
                <a16:creationId xmlns:a16="http://schemas.microsoft.com/office/drawing/2014/main" id="{1CEF5B0C-FBA2-A404-88E8-9DAA49BBACFE}"/>
              </a:ext>
            </a:extLst>
          </p:cNvPr>
          <p:cNvSpPr>
            <a:spLocks noGrp="1"/>
          </p:cNvSpPr>
          <p:nvPr>
            <p:ph sz="half" idx="2"/>
          </p:nvPr>
        </p:nvSpPr>
        <p:spPr/>
        <p:txBody>
          <a:bodyPr/>
          <a:lstStyle/>
          <a:p>
            <a:r>
              <a:rPr lang="es-GT" noProof="0" dirty="0"/>
              <a:t>Depende de la presentación clínica: ¿Cuál es el diagnóstico sospechado? ¿Diagnóstico diferencial?</a:t>
            </a:r>
          </a:p>
          <a:p>
            <a:r>
              <a:rPr lang="es-GT" noProof="0" dirty="0"/>
              <a:t>Ejemplos de parejas:</a:t>
            </a:r>
          </a:p>
        </p:txBody>
      </p:sp>
      <p:sp>
        <p:nvSpPr>
          <p:cNvPr id="3" name="Title 2">
            <a:extLst>
              <a:ext uri="{FF2B5EF4-FFF2-40B4-BE49-F238E27FC236}">
                <a16:creationId xmlns:a16="http://schemas.microsoft.com/office/drawing/2014/main" id="{FD800E62-CA7A-4EEC-8594-CA856D9C0294}"/>
              </a:ext>
            </a:extLst>
          </p:cNvPr>
          <p:cNvSpPr>
            <a:spLocks noGrp="1"/>
          </p:cNvSpPr>
          <p:nvPr>
            <p:ph type="title"/>
          </p:nvPr>
        </p:nvSpPr>
        <p:spPr>
          <a:prstGeom prst="rect">
            <a:avLst/>
          </a:prstGeom>
        </p:spPr>
        <p:txBody>
          <a:bodyPr/>
          <a:lstStyle/>
          <a:p>
            <a:r>
              <a:rPr lang="es-GT" noProof="0" dirty="0">
                <a:latin typeface="Franklin Gothic Medium"/>
              </a:rPr>
              <a:t>¿Qué tipo de </a:t>
            </a:r>
            <a:r>
              <a:rPr lang="es-GT" noProof="0" dirty="0"/>
              <a:t>especímenes</a:t>
            </a:r>
            <a:r>
              <a:rPr lang="es-GT" noProof="0" dirty="0">
                <a:latin typeface="Franklin Gothic Medium"/>
              </a:rPr>
              <a:t> ambientales?</a:t>
            </a:r>
          </a:p>
        </p:txBody>
      </p:sp>
      <p:sp>
        <p:nvSpPr>
          <p:cNvPr id="10" name="Text Box 3"/>
          <p:cNvSpPr txBox="1">
            <a:spLocks noChangeArrowheads="1"/>
          </p:cNvSpPr>
          <p:nvPr/>
        </p:nvSpPr>
        <p:spPr bwMode="auto">
          <a:xfrm>
            <a:off x="1836419" y="3204680"/>
            <a:ext cx="4069081" cy="3203954"/>
          </a:xfrm>
          <a:prstGeom prst="rect">
            <a:avLst/>
          </a:prstGeom>
          <a:noFill/>
          <a:ln w="9525">
            <a:noFill/>
            <a:miter lim="800000"/>
            <a:headEnd/>
            <a:tailEnd/>
          </a:ln>
        </p:spPr>
        <p:txBody>
          <a:bodyPr wrap="square" lIns="91440" tIns="45720" rIns="91440" bIns="45720" anchor="t">
            <a:spAutoFit/>
          </a:bodyPr>
          <a:lstStyle/>
          <a:p>
            <a:pPr defTabSz="1022350" eaLnBrk="1" hangingPunct="1">
              <a:lnSpc>
                <a:spcPct val="90000"/>
              </a:lnSpc>
              <a:spcAft>
                <a:spcPct val="40000"/>
              </a:spcAft>
              <a:tabLst>
                <a:tab pos="3765550" algn="l"/>
              </a:tabLst>
              <a:defRPr/>
            </a:pPr>
            <a:r>
              <a:rPr lang="es-GT" sz="2800" u="sng" noProof="0" dirty="0">
                <a:latin typeface="Arial" panose="020B0604020202020204" pitchFamily="34" charset="0"/>
              </a:rPr>
              <a:t>Diagnóstico sospechado</a:t>
            </a:r>
          </a:p>
          <a:p>
            <a:pPr marL="283464" indent="-283464" defTabSz="1022350" eaLnBrk="1" hangingPunct="1">
              <a:lnSpc>
                <a:spcPct val="90000"/>
              </a:lnSpc>
              <a:spcAft>
                <a:spcPct val="40000"/>
              </a:spcAft>
              <a:buClr>
                <a:srgbClr val="00953A"/>
              </a:buClr>
              <a:buFont typeface="Wingdings" panose="05000000000000000000" pitchFamily="2" charset="2"/>
              <a:buChar char="§"/>
              <a:tabLst>
                <a:tab pos="3765550" algn="l"/>
              </a:tabLst>
              <a:defRPr/>
            </a:pPr>
            <a:r>
              <a:rPr lang="es-GT" sz="2400" noProof="0" dirty="0" err="1">
                <a:latin typeface="Arial"/>
                <a:cs typeface="Arial"/>
              </a:rPr>
              <a:t>Aflatoxicosis</a:t>
            </a:r>
            <a:endParaRPr lang="es-GT" sz="2400" noProof="0" dirty="0">
              <a:latin typeface="Arial" panose="020B0604020202020204" pitchFamily="34" charset="0"/>
            </a:endParaRPr>
          </a:p>
          <a:p>
            <a:pPr marL="283464" indent="-283464" defTabSz="1022350">
              <a:spcAft>
                <a:spcPct val="40000"/>
              </a:spcAft>
              <a:buClr>
                <a:srgbClr val="00953A"/>
              </a:buClr>
              <a:buFont typeface="Wingdings" panose="05000000000000000000" pitchFamily="2" charset="2"/>
              <a:buChar char="§"/>
              <a:tabLst>
                <a:tab pos="3765550" algn="l"/>
              </a:tabLst>
              <a:defRPr/>
            </a:pPr>
            <a:r>
              <a:rPr lang="es-GT" sz="2400" noProof="0" dirty="0">
                <a:latin typeface="Arial"/>
                <a:cs typeface="Arial"/>
              </a:rPr>
              <a:t>Ántrax</a:t>
            </a:r>
          </a:p>
          <a:p>
            <a:pPr marL="283464" indent="-283464" defTabSz="1022350" eaLnBrk="1" hangingPunct="1">
              <a:spcBef>
                <a:spcPts val="0"/>
              </a:spcBef>
              <a:spcAft>
                <a:spcPts val="0"/>
              </a:spcAft>
              <a:buClr>
                <a:srgbClr val="00953A"/>
              </a:buClr>
              <a:buFont typeface="Wingdings" panose="05000000000000000000" pitchFamily="2" charset="2"/>
              <a:buChar char="§"/>
              <a:tabLst>
                <a:tab pos="3765550" algn="l"/>
              </a:tabLst>
              <a:defRPr/>
            </a:pPr>
            <a:r>
              <a:rPr lang="es-GT" sz="2400" noProof="0" dirty="0">
                <a:latin typeface="Arial"/>
                <a:cs typeface="Arial"/>
              </a:rPr>
              <a:t>Fiebre del Valle </a:t>
            </a:r>
            <a:br>
              <a:rPr lang="es-GT" sz="2400" noProof="0" dirty="0">
                <a:latin typeface="Arial"/>
                <a:cs typeface="Arial"/>
              </a:rPr>
            </a:br>
            <a:r>
              <a:rPr lang="es-GT" sz="2400" noProof="0" dirty="0">
                <a:latin typeface="Arial"/>
                <a:cs typeface="Arial"/>
              </a:rPr>
              <a:t>del Rift</a:t>
            </a:r>
          </a:p>
          <a:p>
            <a:pPr marL="283464" indent="-283464" defTabSz="1022350" eaLnBrk="1" hangingPunct="1">
              <a:spcBef>
                <a:spcPts val="600"/>
              </a:spcBef>
              <a:spcAft>
                <a:spcPts val="0"/>
              </a:spcAft>
              <a:buClr>
                <a:srgbClr val="00953A"/>
              </a:buClr>
              <a:buFont typeface="Wingdings" panose="05000000000000000000" pitchFamily="2" charset="2"/>
              <a:buChar char="§"/>
              <a:tabLst>
                <a:tab pos="3765550" algn="l"/>
              </a:tabLst>
              <a:defRPr/>
            </a:pPr>
            <a:r>
              <a:rPr lang="es-GT" sz="2400" noProof="0" dirty="0">
                <a:latin typeface="Arial"/>
                <a:cs typeface="Arial"/>
              </a:rPr>
              <a:t>Fiebre hemorrágica de Crimea-Congo</a:t>
            </a:r>
          </a:p>
        </p:txBody>
      </p:sp>
      <p:sp>
        <p:nvSpPr>
          <p:cNvPr id="11" name="Text Box 4"/>
          <p:cNvSpPr txBox="1">
            <a:spLocks noChangeArrowheads="1"/>
          </p:cNvSpPr>
          <p:nvPr/>
        </p:nvSpPr>
        <p:spPr bwMode="auto">
          <a:xfrm>
            <a:off x="6781799" y="3189767"/>
            <a:ext cx="4435549" cy="2720745"/>
          </a:xfrm>
          <a:prstGeom prst="rect">
            <a:avLst/>
          </a:prstGeom>
          <a:noFill/>
          <a:ln w="9525">
            <a:noFill/>
            <a:miter lim="800000"/>
            <a:headEnd/>
            <a:tailEnd/>
          </a:ln>
        </p:spPr>
        <p:txBody>
          <a:bodyPr wrap="square" lIns="91440" tIns="45720" rIns="91440" bIns="45720" anchor="t">
            <a:spAutoFit/>
          </a:bodyPr>
          <a:lstStyle/>
          <a:p>
            <a:pPr defTabSz="1022350">
              <a:lnSpc>
                <a:spcPct val="90000"/>
              </a:lnSpc>
              <a:spcAft>
                <a:spcPct val="40000"/>
              </a:spcAft>
              <a:tabLst>
                <a:tab pos="3765550" algn="l"/>
              </a:tabLst>
              <a:defRPr/>
            </a:pPr>
            <a:r>
              <a:rPr lang="es-GT" sz="2800" u="sng" noProof="0" dirty="0"/>
              <a:t>Espécimen</a:t>
            </a:r>
            <a:r>
              <a:rPr lang="es-GT" sz="2800" u="sng" noProof="0" dirty="0">
                <a:latin typeface="Arial" panose="020B0604020202020204" pitchFamily="34" charset="0"/>
              </a:rPr>
              <a:t> para análisis</a:t>
            </a:r>
          </a:p>
          <a:p>
            <a:pPr marL="288925" indent="-288925" defTabSz="1022350" eaLnBrk="1" hangingPunct="1">
              <a:lnSpc>
                <a:spcPct val="90000"/>
              </a:lnSpc>
              <a:spcAft>
                <a:spcPct val="40000"/>
              </a:spcAft>
              <a:buClr>
                <a:srgbClr val="00953A"/>
              </a:buClr>
              <a:buFont typeface="Wingdings" pitchFamily="2" charset="2"/>
              <a:buChar char="§"/>
              <a:tabLst>
                <a:tab pos="3765550" algn="l"/>
              </a:tabLst>
              <a:defRPr/>
            </a:pPr>
            <a:r>
              <a:rPr lang="es-GT" sz="2800" noProof="0" dirty="0">
                <a:latin typeface="Arial" panose="020B0604020202020204" pitchFamily="34" charset="0"/>
              </a:rPr>
              <a:t>Garrapatas</a:t>
            </a:r>
          </a:p>
          <a:p>
            <a:pPr marL="288925" indent="-288925" defTabSz="1022350">
              <a:lnSpc>
                <a:spcPct val="90000"/>
              </a:lnSpc>
              <a:spcAft>
                <a:spcPct val="40000"/>
              </a:spcAft>
              <a:buClr>
                <a:srgbClr val="00953A"/>
              </a:buClr>
              <a:buFont typeface="Wingdings" pitchFamily="2" charset="2"/>
              <a:buChar char="§"/>
              <a:tabLst>
                <a:tab pos="3765550" algn="l"/>
              </a:tabLst>
              <a:defRPr/>
            </a:pPr>
            <a:r>
              <a:rPr lang="es-GT" sz="2800" noProof="0" dirty="0">
                <a:latin typeface="Arial"/>
                <a:cs typeface="Arial"/>
              </a:rPr>
              <a:t>Alimentos (harina, maní)</a:t>
            </a:r>
          </a:p>
          <a:p>
            <a:pPr marL="288925" indent="-288925" defTabSz="1022350" eaLnBrk="1" hangingPunct="1">
              <a:lnSpc>
                <a:spcPct val="90000"/>
              </a:lnSpc>
              <a:spcAft>
                <a:spcPct val="40000"/>
              </a:spcAft>
              <a:buClr>
                <a:srgbClr val="00953A"/>
              </a:buClr>
              <a:buFont typeface="Wingdings" pitchFamily="2" charset="2"/>
              <a:buChar char="§"/>
              <a:tabLst>
                <a:tab pos="3765550" algn="l"/>
              </a:tabLst>
              <a:defRPr/>
            </a:pPr>
            <a:r>
              <a:rPr lang="es-GT" sz="2800" noProof="0" dirty="0">
                <a:latin typeface="Arial" panose="020B0604020202020204" pitchFamily="34" charset="0"/>
              </a:rPr>
              <a:t>Suelo</a:t>
            </a:r>
          </a:p>
          <a:p>
            <a:pPr marL="288925" indent="-288925" defTabSz="1022350" eaLnBrk="1" hangingPunct="1">
              <a:lnSpc>
                <a:spcPct val="90000"/>
              </a:lnSpc>
              <a:spcAft>
                <a:spcPct val="40000"/>
              </a:spcAft>
              <a:buClr>
                <a:srgbClr val="00953A"/>
              </a:buClr>
              <a:buFont typeface="Wingdings" pitchFamily="2" charset="2"/>
              <a:buChar char="§"/>
              <a:tabLst>
                <a:tab pos="3765550" algn="l"/>
              </a:tabLst>
              <a:defRPr/>
            </a:pPr>
            <a:r>
              <a:rPr lang="es-GT" sz="2800" noProof="0" dirty="0">
                <a:latin typeface="Arial" panose="020B0604020202020204" pitchFamily="34" charset="0"/>
              </a:rPr>
              <a:t>Mosquitos</a:t>
            </a:r>
            <a:endParaRPr lang="en-US" sz="2800" dirty="0">
              <a:latin typeface="Arial" panose="020B0604020202020204" pitchFamily="34" charset="0"/>
            </a:endParaRPr>
          </a:p>
        </p:txBody>
      </p:sp>
      <p:sp>
        <p:nvSpPr>
          <p:cNvPr id="12" name="Line 6"/>
          <p:cNvSpPr>
            <a:spLocks noChangeShapeType="1"/>
          </p:cNvSpPr>
          <p:nvPr/>
        </p:nvSpPr>
        <p:spPr bwMode="auto">
          <a:xfrm>
            <a:off x="4019108" y="3981161"/>
            <a:ext cx="2762692" cy="489425"/>
          </a:xfrm>
          <a:prstGeom prst="line">
            <a:avLst/>
          </a:prstGeom>
          <a:noFill/>
          <a:ln w="38100">
            <a:solidFill>
              <a:schemeClr val="tx1"/>
            </a:solidFill>
            <a:prstDash val="dash"/>
            <a:round/>
            <a:headEnd/>
            <a:tailEnd/>
          </a:ln>
        </p:spPr>
        <p:txBody>
          <a:bodyPr/>
          <a:lstStyle/>
          <a:p>
            <a:pPr eaLnBrk="1" hangingPunct="1">
              <a:defRPr/>
            </a:pPr>
            <a:endParaRPr lang="en-US" sz="2800">
              <a:solidFill>
                <a:schemeClr val="accent5"/>
              </a:solidFill>
              <a:latin typeface="Arial" panose="020B0604020202020204" pitchFamily="34" charset="0"/>
            </a:endParaRPr>
          </a:p>
        </p:txBody>
      </p:sp>
      <p:sp>
        <p:nvSpPr>
          <p:cNvPr id="13" name="Line 7"/>
          <p:cNvSpPr>
            <a:spLocks noChangeShapeType="1"/>
          </p:cNvSpPr>
          <p:nvPr/>
        </p:nvSpPr>
        <p:spPr bwMode="auto">
          <a:xfrm>
            <a:off x="3211033" y="4444409"/>
            <a:ext cx="3646967" cy="591374"/>
          </a:xfrm>
          <a:prstGeom prst="line">
            <a:avLst/>
          </a:prstGeom>
          <a:noFill/>
          <a:ln w="38100">
            <a:solidFill>
              <a:srgbClr val="FF0000"/>
            </a:solidFill>
            <a:round/>
            <a:headEnd/>
            <a:tailEnd/>
          </a:ln>
        </p:spPr>
        <p:txBody>
          <a:bodyPr/>
          <a:lstStyle/>
          <a:p>
            <a:pPr eaLnBrk="1" hangingPunct="1">
              <a:defRPr/>
            </a:pPr>
            <a:endParaRPr lang="en-US" sz="2800">
              <a:solidFill>
                <a:schemeClr val="accent5"/>
              </a:solidFill>
              <a:latin typeface="Arial" panose="020B0604020202020204" pitchFamily="34" charset="0"/>
            </a:endParaRPr>
          </a:p>
        </p:txBody>
      </p:sp>
      <p:sp>
        <p:nvSpPr>
          <p:cNvPr id="15" name="Line 9"/>
          <p:cNvSpPr>
            <a:spLocks noChangeShapeType="1"/>
          </p:cNvSpPr>
          <p:nvPr/>
        </p:nvSpPr>
        <p:spPr bwMode="auto">
          <a:xfrm>
            <a:off x="4338084" y="5184638"/>
            <a:ext cx="2454347" cy="418721"/>
          </a:xfrm>
          <a:prstGeom prst="line">
            <a:avLst/>
          </a:prstGeom>
          <a:noFill/>
          <a:ln w="38100">
            <a:solidFill>
              <a:srgbClr val="336799"/>
            </a:solidFill>
            <a:round/>
            <a:headEnd/>
            <a:tailEnd/>
          </a:ln>
        </p:spPr>
        <p:txBody>
          <a:bodyPr/>
          <a:lstStyle/>
          <a:p>
            <a:pPr eaLnBrk="1" hangingPunct="1">
              <a:defRPr/>
            </a:pPr>
            <a:endParaRPr lang="en-US" sz="2800">
              <a:solidFill>
                <a:schemeClr val="accent5"/>
              </a:solidFill>
              <a:latin typeface="Arial" panose="020B0604020202020204" pitchFamily="34" charset="0"/>
            </a:endParaRPr>
          </a:p>
        </p:txBody>
      </p:sp>
      <p:sp>
        <p:nvSpPr>
          <p:cNvPr id="16" name="Line 9"/>
          <p:cNvSpPr>
            <a:spLocks noChangeShapeType="1"/>
          </p:cNvSpPr>
          <p:nvPr/>
        </p:nvSpPr>
        <p:spPr bwMode="auto">
          <a:xfrm flipV="1">
            <a:off x="5326913" y="3981161"/>
            <a:ext cx="1531088" cy="1771053"/>
          </a:xfrm>
          <a:prstGeom prst="line">
            <a:avLst/>
          </a:prstGeom>
          <a:noFill/>
          <a:ln w="38100">
            <a:solidFill>
              <a:schemeClr val="accent2"/>
            </a:solidFill>
            <a:round/>
            <a:headEnd/>
            <a:tailEnd/>
          </a:ln>
        </p:spPr>
        <p:txBody>
          <a:bodyPr/>
          <a:lstStyle/>
          <a:p>
            <a:pPr eaLnBrk="1" hangingPunct="1">
              <a:defRPr/>
            </a:pPr>
            <a:endParaRPr lang="en-US" sz="2800">
              <a:solidFill>
                <a:schemeClr val="accent5"/>
              </a:solidFill>
              <a:latin typeface="Arial" panose="020B0604020202020204" pitchFamily="34" charset="0"/>
            </a:endParaRPr>
          </a:p>
        </p:txBody>
      </p:sp>
    </p:spTree>
    <p:extLst>
      <p:ext uri="{BB962C8B-B14F-4D97-AF65-F5344CB8AC3E}">
        <p14:creationId xmlns:p14="http://schemas.microsoft.com/office/powerpoint/2010/main" val="392217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 grpId="0"/>
      <p:bldP spid="11" grpId="0"/>
      <p:bldP spid="12" grpId="0" animBg="1"/>
      <p:bldP spid="13"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19B5D-75D0-48A0-A038-813BA9DE4159}"/>
              </a:ext>
            </a:extLst>
          </p:cNvPr>
          <p:cNvSpPr>
            <a:spLocks noGrp="1"/>
          </p:cNvSpPr>
          <p:nvPr>
            <p:ph type="title"/>
          </p:nvPr>
        </p:nvSpPr>
        <p:spPr>
          <a:prstGeom prst="rect">
            <a:avLst/>
          </a:prstGeom>
        </p:spPr>
        <p:txBody>
          <a:bodyPr/>
          <a:lstStyle/>
          <a:p>
            <a:r>
              <a:rPr lang="es-GT" noProof="0" dirty="0">
                <a:ea typeface="Tahoma" panose="020B0604030504040204" pitchFamily="34" charset="0"/>
                <a:cs typeface="Arial" panose="020B0604020202020204" pitchFamily="34" charset="0"/>
              </a:rPr>
              <a:t>Tipos de especímenes de sangre</a:t>
            </a:r>
            <a:endParaRPr lang="es-GT" noProof="0" dirty="0"/>
          </a:p>
        </p:txBody>
      </p:sp>
      <p:sp>
        <p:nvSpPr>
          <p:cNvPr id="21" name="Oval 40"/>
          <p:cNvSpPr>
            <a:spLocks noChangeArrowheads="1"/>
          </p:cNvSpPr>
          <p:nvPr/>
        </p:nvSpPr>
        <p:spPr bwMode="auto">
          <a:xfrm>
            <a:off x="8976819" y="2234219"/>
            <a:ext cx="13191" cy="142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a:defRPr/>
            </a:pPr>
            <a:endParaRPr lang="en-US" sz="1350" kern="0">
              <a:latin typeface="Calibri" panose="020F0502020204030204"/>
            </a:endParaRPr>
          </a:p>
        </p:txBody>
      </p:sp>
      <p:grpSp>
        <p:nvGrpSpPr>
          <p:cNvPr id="4" name="Group 3">
            <a:extLst>
              <a:ext uri="{FF2B5EF4-FFF2-40B4-BE49-F238E27FC236}">
                <a16:creationId xmlns:a16="http://schemas.microsoft.com/office/drawing/2014/main" id="{E7DB05CC-B894-8AFE-2FA2-E4D7A317DC25}"/>
              </a:ext>
            </a:extLst>
          </p:cNvPr>
          <p:cNvGrpSpPr/>
          <p:nvPr/>
        </p:nvGrpSpPr>
        <p:grpSpPr>
          <a:xfrm>
            <a:off x="2523878" y="1485790"/>
            <a:ext cx="2879524" cy="4979868"/>
            <a:chOff x="1992420" y="1451489"/>
            <a:chExt cx="2879524" cy="4979868"/>
          </a:xfrm>
        </p:grpSpPr>
        <p:sp>
          <p:nvSpPr>
            <p:cNvPr id="8" name="Rectangle 7"/>
            <p:cNvSpPr>
              <a:spLocks noChangeArrowheads="1"/>
            </p:cNvSpPr>
            <p:nvPr/>
          </p:nvSpPr>
          <p:spPr bwMode="auto">
            <a:xfrm>
              <a:off x="1992420" y="1451489"/>
              <a:ext cx="2879524" cy="523220"/>
            </a:xfrm>
            <a:prstGeom prst="rect">
              <a:avLst/>
            </a:prstGeom>
            <a:solidFill>
              <a:schemeClr val="bg1"/>
            </a:solidFill>
            <a:ln w="9525">
              <a:noFill/>
              <a:miter lim="800000"/>
              <a:headEnd/>
              <a:tailEnd/>
            </a:ln>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en-US" altLang="en-US" sz="2800" kern="0" dirty="0">
                  <a:latin typeface="Arial" panose="020B0604020202020204" pitchFamily="34" charset="0"/>
                  <a:ea typeface="Verdana" panose="020B0604030504040204" pitchFamily="34" charset="0"/>
                </a:rPr>
                <a:t>Sangre completa</a:t>
              </a:r>
            </a:p>
          </p:txBody>
        </p:sp>
        <p:sp>
          <p:nvSpPr>
            <p:cNvPr id="9" name="Rectangle 8"/>
            <p:cNvSpPr>
              <a:spLocks noChangeArrowheads="1"/>
            </p:cNvSpPr>
            <p:nvPr/>
          </p:nvSpPr>
          <p:spPr bwMode="auto">
            <a:xfrm>
              <a:off x="2216212" y="3989843"/>
              <a:ext cx="2431941" cy="658835"/>
            </a:xfrm>
            <a:prstGeom prst="rect">
              <a:avLst/>
            </a:prstGeom>
            <a:solidFill>
              <a:schemeClr val="bg1"/>
            </a:solidFill>
            <a:ln w="9525">
              <a:noFill/>
              <a:miter lim="800000"/>
              <a:headEnd/>
              <a:tailEnd/>
            </a:ln>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lnSpc>
                  <a:spcPct val="150000"/>
                </a:lnSpc>
                <a:defRPr/>
              </a:pPr>
              <a:r>
                <a:rPr lang="en-US" altLang="en-US" sz="2800" kern="0">
                  <a:latin typeface="Arial" panose="020B0604020202020204" pitchFamily="34" charset="0"/>
                  <a:ea typeface="Verdana" panose="020B0604030504040204" pitchFamily="34" charset="0"/>
                </a:rPr>
                <a:t>Hemocultivo</a:t>
              </a:r>
            </a:p>
          </p:txBody>
        </p:sp>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6290" y="2022551"/>
              <a:ext cx="2571784" cy="1919449"/>
            </a:xfrm>
            <a:prstGeom prst="rect">
              <a:avLst/>
            </a:prstGeom>
            <a:solidFill>
              <a:schemeClr val="bg1"/>
            </a:solidFill>
            <a:ln w="9525">
              <a:solidFill>
                <a:schemeClr val="tx1"/>
              </a:solidFill>
              <a:miter lim="800000"/>
              <a:headEnd/>
              <a:tailEnd/>
            </a:ln>
          </p:spPr>
        </p:pic>
        <p:pic>
          <p:nvPicPr>
            <p:cNvPr id="1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3096" b="1"/>
            <a:stretch/>
          </p:blipFill>
          <p:spPr bwMode="auto">
            <a:xfrm>
              <a:off x="2190400" y="4696520"/>
              <a:ext cx="2483565" cy="1734837"/>
            </a:xfrm>
            <a:prstGeom prst="rect">
              <a:avLst/>
            </a:prstGeom>
            <a:solidFill>
              <a:schemeClr val="bg1"/>
            </a:solidFill>
            <a:ln w="9525">
              <a:solidFill>
                <a:schemeClr val="tx1"/>
              </a:solidFill>
              <a:miter lim="800000"/>
              <a:headEnd/>
              <a:tailEnd/>
            </a:ln>
          </p:spPr>
        </p:pic>
      </p:grpSp>
      <p:grpSp>
        <p:nvGrpSpPr>
          <p:cNvPr id="5" name="Group 4">
            <a:extLst>
              <a:ext uri="{FF2B5EF4-FFF2-40B4-BE49-F238E27FC236}">
                <a16:creationId xmlns:a16="http://schemas.microsoft.com/office/drawing/2014/main" id="{0087705E-73A8-2EBD-8697-A5C382CA9288}"/>
              </a:ext>
            </a:extLst>
          </p:cNvPr>
          <p:cNvGrpSpPr/>
          <p:nvPr/>
        </p:nvGrpSpPr>
        <p:grpSpPr>
          <a:xfrm>
            <a:off x="6606226" y="1368823"/>
            <a:ext cx="3936268" cy="5096836"/>
            <a:chOff x="7041883" y="1334522"/>
            <a:chExt cx="2936530" cy="5096836"/>
          </a:xfrm>
        </p:grpSpPr>
        <p:sp>
          <p:nvSpPr>
            <p:cNvPr id="10" name="Rectangle 9"/>
            <p:cNvSpPr>
              <a:spLocks noChangeArrowheads="1"/>
            </p:cNvSpPr>
            <p:nvPr/>
          </p:nvSpPr>
          <p:spPr bwMode="auto">
            <a:xfrm>
              <a:off x="7041883" y="1334522"/>
              <a:ext cx="2936530" cy="658835"/>
            </a:xfrm>
            <a:prstGeom prst="rect">
              <a:avLst/>
            </a:prstGeom>
            <a:solidFill>
              <a:schemeClr val="bg1"/>
            </a:solidFill>
            <a:ln w="9525">
              <a:noFill/>
              <a:miter lim="800000"/>
              <a:headEnd/>
              <a:tailEnd/>
            </a:ln>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lnSpc>
                  <a:spcPct val="150000"/>
                </a:lnSpc>
                <a:defRPr/>
              </a:pPr>
              <a:r>
                <a:rPr lang="es-GT" sz="2800" kern="0" noProof="0" dirty="0">
                  <a:latin typeface="Arial" panose="020B0604020202020204" pitchFamily="34" charset="0"/>
                  <a:ea typeface="Verdana" panose="020B0604030504040204" pitchFamily="34" charset="0"/>
                </a:rPr>
                <a:t>Gota de sangre seca</a:t>
              </a:r>
            </a:p>
          </p:txBody>
        </p:sp>
        <p:sp>
          <p:nvSpPr>
            <p:cNvPr id="11" name="Rectangle 10"/>
            <p:cNvSpPr>
              <a:spLocks noChangeArrowheads="1"/>
            </p:cNvSpPr>
            <p:nvPr/>
          </p:nvSpPr>
          <p:spPr bwMode="auto">
            <a:xfrm>
              <a:off x="7224256" y="3935826"/>
              <a:ext cx="2571784" cy="658835"/>
            </a:xfrm>
            <a:prstGeom prst="rect">
              <a:avLst/>
            </a:prstGeom>
            <a:solidFill>
              <a:schemeClr val="bg1"/>
            </a:solidFill>
            <a:ln w="9525">
              <a:noFill/>
              <a:miter lim="800000"/>
              <a:headEnd/>
              <a:tailEnd/>
            </a:ln>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lnSpc>
                  <a:spcPct val="150000"/>
                </a:lnSpc>
                <a:defRPr/>
              </a:pPr>
              <a:r>
                <a:rPr lang="es-GT" sz="2800" kern="0" noProof="0" dirty="0">
                  <a:latin typeface="Arial" panose="020B0604020202020204" pitchFamily="34" charset="0"/>
                  <a:ea typeface="Verdana" panose="020B0604030504040204" pitchFamily="34" charset="0"/>
                </a:rPr>
                <a:t>Lámina de sangre</a:t>
              </a:r>
            </a:p>
          </p:txBody>
        </p:sp>
        <p:pic>
          <p:nvPicPr>
            <p:cNvPr id="1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61641" y="4628422"/>
              <a:ext cx="2497015" cy="1802936"/>
            </a:xfrm>
            <a:prstGeom prst="rect">
              <a:avLst/>
            </a:prstGeom>
            <a:solidFill>
              <a:schemeClr val="bg1"/>
            </a:solidFill>
            <a:ln w="9525">
              <a:solidFill>
                <a:schemeClr val="tx1"/>
              </a:solidFill>
              <a:miter lim="800000"/>
              <a:headEnd/>
              <a:tailEnd/>
            </a:ln>
          </p:spPr>
        </p:pic>
        <p:pic>
          <p:nvPicPr>
            <p:cNvPr id="19" name="Picture 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424950" y="2010238"/>
              <a:ext cx="2170397" cy="1802372"/>
            </a:xfrm>
            <a:prstGeom prst="rect">
              <a:avLst/>
            </a:prstGeom>
            <a:solidFill>
              <a:schemeClr val="bg1"/>
            </a:solidFill>
            <a:ln w="9525">
              <a:solidFill>
                <a:schemeClr val="tx1"/>
              </a:solidFill>
              <a:miter lim="800000"/>
              <a:headEnd/>
              <a:tailEnd/>
            </a:ln>
          </p:spPr>
        </p:pic>
      </p:grpSp>
    </p:spTree>
    <p:extLst>
      <p:ext uri="{BB962C8B-B14F-4D97-AF65-F5344CB8AC3E}">
        <p14:creationId xmlns:p14="http://schemas.microsoft.com/office/powerpoint/2010/main" val="26729775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ChangeArrowheads="1"/>
          </p:cNvSpPr>
          <p:nvPr/>
        </p:nvSpPr>
        <p:spPr bwMode="auto">
          <a:xfrm>
            <a:off x="2491232" y="1447644"/>
            <a:ext cx="2093551" cy="65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lnSpc>
                <a:spcPct val="150000"/>
              </a:lnSpc>
              <a:defRPr/>
            </a:pPr>
            <a:r>
              <a:rPr lang="en-US" altLang="en-US" sz="2800" kern="0">
                <a:latin typeface="Arial" panose="020B0604020202020204" pitchFamily="34" charset="0"/>
                <a:ea typeface="Verdana" panose="020B0604030504040204" pitchFamily="34" charset="0"/>
              </a:rPr>
              <a:t>Orina</a:t>
            </a:r>
          </a:p>
        </p:txBody>
      </p:sp>
      <p:sp>
        <p:nvSpPr>
          <p:cNvPr id="9" name="Rectangle 8"/>
          <p:cNvSpPr>
            <a:spLocks noChangeArrowheads="1"/>
          </p:cNvSpPr>
          <p:nvPr/>
        </p:nvSpPr>
        <p:spPr bwMode="auto">
          <a:xfrm>
            <a:off x="4208098" y="4168037"/>
            <a:ext cx="3764915" cy="65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lnSpc>
                <a:spcPct val="150000"/>
              </a:lnSpc>
              <a:defRPr/>
            </a:pPr>
            <a:r>
              <a:rPr lang="en-US" altLang="en-US" sz="2800" kern="0">
                <a:latin typeface="Arial" panose="020B0604020202020204" pitchFamily="34" charset="0"/>
                <a:ea typeface="Verdana" panose="020B0604030504040204" pitchFamily="34" charset="0"/>
              </a:rPr>
              <a:t>Heces, hisopo fecal</a:t>
            </a:r>
          </a:p>
        </p:txBody>
      </p:sp>
      <p:sp>
        <p:nvSpPr>
          <p:cNvPr id="11" name="Rectangle 10"/>
          <p:cNvSpPr>
            <a:spLocks noChangeArrowheads="1"/>
          </p:cNvSpPr>
          <p:nvPr/>
        </p:nvSpPr>
        <p:spPr bwMode="auto">
          <a:xfrm>
            <a:off x="6352948" y="1583259"/>
            <a:ext cx="43165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Aft>
                <a:spcPts val="600"/>
              </a:spcAft>
              <a:defRPr/>
            </a:pPr>
            <a:r>
              <a:rPr lang="es-GT" sz="2800" kern="0" noProof="0" dirty="0">
                <a:latin typeface="Arial" panose="020B0604020202020204" pitchFamily="34" charset="0"/>
                <a:ea typeface="Verdana" panose="020B0604030504040204" pitchFamily="34" charset="0"/>
              </a:rPr>
              <a:t>Líquido cefalorraquídeo</a:t>
            </a:r>
          </a:p>
        </p:txBody>
      </p:sp>
      <p:sp>
        <p:nvSpPr>
          <p:cNvPr id="21" name="Oval 40"/>
          <p:cNvSpPr>
            <a:spLocks noChangeArrowheads="1"/>
          </p:cNvSpPr>
          <p:nvPr/>
        </p:nvSpPr>
        <p:spPr bwMode="auto">
          <a:xfrm>
            <a:off x="8976819" y="2234219"/>
            <a:ext cx="13191" cy="14288"/>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a:defRPr/>
            </a:pPr>
            <a:endParaRPr lang="en-US" sz="1350" kern="0">
              <a:latin typeface="Arial" panose="020B0604020202020204" pitchFamily="34" charset="0"/>
            </a:endParaRPr>
          </a:p>
        </p:txBody>
      </p:sp>
      <p:pic>
        <p:nvPicPr>
          <p:cNvPr id="22" name="Picture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93898" y="2160722"/>
            <a:ext cx="2582902" cy="174653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3" name="Content Placeholder 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04563" y="4919040"/>
            <a:ext cx="3825405" cy="151336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4"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9692" y="2160722"/>
            <a:ext cx="2488218" cy="174045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2AFE724D-116B-48BA-8FC7-44B004ED4BD3}"/>
              </a:ext>
            </a:extLst>
          </p:cNvPr>
          <p:cNvSpPr>
            <a:spLocks noGrp="1"/>
          </p:cNvSpPr>
          <p:nvPr>
            <p:ph type="title"/>
          </p:nvPr>
        </p:nvSpPr>
        <p:spPr>
          <a:xfrm>
            <a:off x="838200" y="471826"/>
            <a:ext cx="10515600" cy="800100"/>
          </a:xfrm>
          <a:prstGeom prst="rect">
            <a:avLst/>
          </a:prstGeom>
        </p:spPr>
        <p:txBody>
          <a:bodyPr/>
          <a:lstStyle/>
          <a:p>
            <a:r>
              <a:rPr lang="en-US">
                <a:ea typeface="Tahoma" panose="020B0604030504040204" pitchFamily="34" charset="0"/>
                <a:cs typeface="Tahoma" panose="020B0604030504040204" pitchFamily="34" charset="0"/>
              </a:rPr>
              <a:t>Otros tipos de especímenes</a:t>
            </a:r>
            <a:endParaRPr lang="en-US"/>
          </a:p>
        </p:txBody>
      </p:sp>
    </p:spTree>
    <p:extLst>
      <p:ext uri="{BB962C8B-B14F-4D97-AF65-F5344CB8AC3E}">
        <p14:creationId xmlns:p14="http://schemas.microsoft.com/office/powerpoint/2010/main" val="45537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70513-065C-40E3-BB7D-8C0EBE57B9A5}"/>
              </a:ext>
            </a:extLst>
          </p:cNvPr>
          <p:cNvSpPr>
            <a:spLocks noGrp="1"/>
          </p:cNvSpPr>
          <p:nvPr>
            <p:ph type="title"/>
          </p:nvPr>
        </p:nvSpPr>
        <p:spPr>
          <a:xfrm>
            <a:off x="838200" y="0"/>
            <a:ext cx="10515600" cy="1257300"/>
          </a:xfrm>
        </p:spPr>
        <p:txBody>
          <a:bodyPr/>
          <a:lstStyle/>
          <a:p>
            <a:r>
              <a:rPr lang="es-GT" noProof="0" dirty="0">
                <a:ea typeface="Verdana" panose="020B0604030504040204" pitchFamily="34" charset="0"/>
                <a:cs typeface="Verdana" panose="020B0604030504040204" pitchFamily="34" charset="0"/>
              </a:rPr>
              <a:t>Lista de verificación para la recolección de muestras de laboratorio</a:t>
            </a:r>
            <a:endParaRPr lang="es-GT" noProof="0" dirty="0"/>
          </a:p>
        </p:txBody>
      </p:sp>
      <p:graphicFrame>
        <p:nvGraphicFramePr>
          <p:cNvPr id="9" name="Table 8">
            <a:extLst>
              <a:ext uri="{FF2B5EF4-FFF2-40B4-BE49-F238E27FC236}">
                <a16:creationId xmlns:a16="http://schemas.microsoft.com/office/drawing/2014/main" id="{42214EC2-B89B-4116-ABDA-869295A4D18D}"/>
              </a:ext>
            </a:extLst>
          </p:cNvPr>
          <p:cNvGraphicFramePr>
            <a:graphicFrameLocks noGrp="1"/>
          </p:cNvGraphicFramePr>
          <p:nvPr>
            <p:extLst>
              <p:ext uri="{D42A27DB-BD31-4B8C-83A1-F6EECF244321}">
                <p14:modId xmlns:p14="http://schemas.microsoft.com/office/powerpoint/2010/main" val="132704299"/>
              </p:ext>
            </p:extLst>
          </p:nvPr>
        </p:nvGraphicFramePr>
        <p:xfrm>
          <a:off x="838198" y="1375410"/>
          <a:ext cx="9494240" cy="701040"/>
        </p:xfrm>
        <a:graphic>
          <a:graphicData uri="http://schemas.openxmlformats.org/drawingml/2006/table">
            <a:tbl>
              <a:tblPr firstRow="1" bandRow="1">
                <a:solidFill>
                  <a:schemeClr val="accent6"/>
                </a:solidFill>
                <a:tableStyleId>{5940675A-B579-460E-94D1-54222C63F5DA}</a:tableStyleId>
              </a:tblPr>
              <a:tblGrid>
                <a:gridCol w="2373560">
                  <a:extLst>
                    <a:ext uri="{9D8B030D-6E8A-4147-A177-3AD203B41FA5}">
                      <a16:colId xmlns:a16="http://schemas.microsoft.com/office/drawing/2014/main" val="1010844919"/>
                    </a:ext>
                  </a:extLst>
                </a:gridCol>
                <a:gridCol w="2373560">
                  <a:extLst>
                    <a:ext uri="{9D8B030D-6E8A-4147-A177-3AD203B41FA5}">
                      <a16:colId xmlns:a16="http://schemas.microsoft.com/office/drawing/2014/main" val="1991303041"/>
                    </a:ext>
                  </a:extLst>
                </a:gridCol>
                <a:gridCol w="2373560">
                  <a:extLst>
                    <a:ext uri="{9D8B030D-6E8A-4147-A177-3AD203B41FA5}">
                      <a16:colId xmlns:a16="http://schemas.microsoft.com/office/drawing/2014/main" val="702863141"/>
                    </a:ext>
                  </a:extLst>
                </a:gridCol>
                <a:gridCol w="2373560">
                  <a:extLst>
                    <a:ext uri="{9D8B030D-6E8A-4147-A177-3AD203B41FA5}">
                      <a16:colId xmlns:a16="http://schemas.microsoft.com/office/drawing/2014/main" val="1944380426"/>
                    </a:ext>
                  </a:extLst>
                </a:gridCol>
              </a:tblGrid>
              <a:tr h="370840">
                <a:tc>
                  <a:txBody>
                    <a:bodyPr/>
                    <a:lstStyle/>
                    <a:p>
                      <a:pPr algn="ctr"/>
                      <a:r>
                        <a:rPr lang="en-US" sz="2000" b="1">
                          <a:solidFill>
                            <a:schemeClr val="tx1"/>
                          </a:solidFill>
                          <a:latin typeface="Arial" panose="020B0604020202020204" pitchFamily="34" charset="0"/>
                          <a:cs typeface="Arial" panose="020B0604020202020204" pitchFamily="34" charset="0"/>
                        </a:rPr>
                        <a:t>Documentos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000" b="1" dirty="0">
                          <a:solidFill>
                            <a:schemeClr val="tx1"/>
                          </a:solidFill>
                          <a:latin typeface="Arial" panose="020B0604020202020204" pitchFamily="34" charset="0"/>
                          <a:cs typeface="Arial" panose="020B0604020202020204" pitchFamily="34" charset="0"/>
                        </a:rPr>
                        <a:t>EPP</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2000" b="1" baseline="0" noProof="0" dirty="0">
                          <a:solidFill>
                            <a:schemeClr val="tx1"/>
                          </a:solidFill>
                          <a:latin typeface="Arial" panose="020B0604020202020204" pitchFamily="34" charset="0"/>
                          <a:cs typeface="Arial" panose="020B0604020202020204" pitchFamily="34" charset="0"/>
                        </a:rPr>
                        <a:t>Recolección de</a:t>
                      </a:r>
                      <a:r>
                        <a:rPr lang="es-GT" sz="2000" b="1" noProof="0" dirty="0">
                          <a:solidFill>
                            <a:schemeClr val="tx1"/>
                          </a:solidFill>
                          <a:latin typeface="Arial" panose="020B0604020202020204" pitchFamily="34" charset="0"/>
                          <a:cs typeface="Arial" panose="020B0604020202020204" pitchFamily="34" charset="0"/>
                        </a:rPr>
                        <a:t> muestras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2000" b="1" noProof="0" dirty="0">
                          <a:solidFill>
                            <a:schemeClr val="tx1"/>
                          </a:solidFill>
                          <a:latin typeface="Arial" panose="020B0604020202020204" pitchFamily="34" charset="0"/>
                          <a:cs typeface="Arial" panose="020B0604020202020204" pitchFamily="34" charset="0"/>
                        </a:rPr>
                        <a:t>Embalaje y transporte</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586171203"/>
                  </a:ext>
                </a:extLst>
              </a:tr>
            </a:tbl>
          </a:graphicData>
        </a:graphic>
      </p:graphicFrame>
      <p:graphicFrame>
        <p:nvGraphicFramePr>
          <p:cNvPr id="10" name="Table 9">
            <a:extLst>
              <a:ext uri="{FF2B5EF4-FFF2-40B4-BE49-F238E27FC236}">
                <a16:creationId xmlns:a16="http://schemas.microsoft.com/office/drawing/2014/main" id="{8AB018F5-E430-48C1-8814-A25A3A93BFA7}"/>
              </a:ext>
            </a:extLst>
          </p:cNvPr>
          <p:cNvGraphicFramePr>
            <a:graphicFrameLocks noGrp="1"/>
          </p:cNvGraphicFramePr>
          <p:nvPr>
            <p:extLst>
              <p:ext uri="{D42A27DB-BD31-4B8C-83A1-F6EECF244321}">
                <p14:modId xmlns:p14="http://schemas.microsoft.com/office/powerpoint/2010/main" val="1667868937"/>
              </p:ext>
            </p:extLst>
          </p:nvPr>
        </p:nvGraphicFramePr>
        <p:xfrm>
          <a:off x="838200" y="2076450"/>
          <a:ext cx="9494240" cy="4282440"/>
        </p:xfrm>
        <a:graphic>
          <a:graphicData uri="http://schemas.openxmlformats.org/drawingml/2006/table">
            <a:tbl>
              <a:tblPr firstRow="1" bandRow="1">
                <a:solidFill>
                  <a:schemeClr val="accent6"/>
                </a:solidFill>
                <a:tableStyleId>{5940675A-B579-460E-94D1-54222C63F5DA}</a:tableStyleId>
              </a:tblPr>
              <a:tblGrid>
                <a:gridCol w="2373560">
                  <a:extLst>
                    <a:ext uri="{9D8B030D-6E8A-4147-A177-3AD203B41FA5}">
                      <a16:colId xmlns:a16="http://schemas.microsoft.com/office/drawing/2014/main" val="1010844919"/>
                    </a:ext>
                  </a:extLst>
                </a:gridCol>
                <a:gridCol w="2373560">
                  <a:extLst>
                    <a:ext uri="{9D8B030D-6E8A-4147-A177-3AD203B41FA5}">
                      <a16:colId xmlns:a16="http://schemas.microsoft.com/office/drawing/2014/main" val="1991303041"/>
                    </a:ext>
                  </a:extLst>
                </a:gridCol>
                <a:gridCol w="2373560">
                  <a:extLst>
                    <a:ext uri="{9D8B030D-6E8A-4147-A177-3AD203B41FA5}">
                      <a16:colId xmlns:a16="http://schemas.microsoft.com/office/drawing/2014/main" val="702863141"/>
                    </a:ext>
                  </a:extLst>
                </a:gridCol>
                <a:gridCol w="2373560">
                  <a:extLst>
                    <a:ext uri="{9D8B030D-6E8A-4147-A177-3AD203B41FA5}">
                      <a16:colId xmlns:a16="http://schemas.microsoft.com/office/drawing/2014/main" val="1944380426"/>
                    </a:ext>
                  </a:extLst>
                </a:gridCol>
              </a:tblGrid>
              <a:tr h="370840">
                <a:tc>
                  <a:txBody>
                    <a:bodyPr/>
                    <a:lstStyle/>
                    <a:p>
                      <a:pPr marL="233363" lvl="0" indent="-233363">
                        <a:spcBef>
                          <a:spcPts val="0"/>
                        </a:spcBef>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POEs detallados</a:t>
                      </a:r>
                    </a:p>
                    <a:p>
                      <a:pPr marL="233363" lvl="0" indent="-233363">
                        <a:spcBef>
                          <a:spcPts val="0"/>
                        </a:spcBef>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Guías</a:t>
                      </a:r>
                    </a:p>
                    <a:p>
                      <a:pPr marL="233363" lvl="0" indent="-233363">
                        <a:spcBef>
                          <a:spcPts val="0"/>
                        </a:spcBef>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Etiquetas </a:t>
                      </a:r>
                      <a:br>
                        <a:rPr lang="es-GT" sz="2000" noProof="0" dirty="0">
                          <a:solidFill>
                            <a:schemeClr val="tx1"/>
                          </a:solidFill>
                          <a:latin typeface="+mn-lt"/>
                          <a:ea typeface="Tahoma" panose="020B0604030504040204" pitchFamily="34" charset="0"/>
                          <a:cs typeface="Tahoma" panose="020B0604030504040204" pitchFamily="34" charset="0"/>
                        </a:rPr>
                      </a:br>
                      <a:r>
                        <a:rPr lang="es-GT" sz="2000" noProof="0" dirty="0">
                          <a:solidFill>
                            <a:schemeClr val="tx1"/>
                          </a:solidFill>
                          <a:latin typeface="+mn-lt"/>
                          <a:ea typeface="Tahoma" panose="020B0604030504040204" pitchFamily="34" charset="0"/>
                          <a:cs typeface="Tahoma" panose="020B0604030504040204" pitchFamily="34" charset="0"/>
                        </a:rPr>
                        <a:t>de muestra</a:t>
                      </a:r>
                    </a:p>
                    <a:p>
                      <a:pPr marL="233363" lvl="0" indent="-233363">
                        <a:spcBef>
                          <a:spcPts val="0"/>
                        </a:spcBef>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Formularios de identificación </a:t>
                      </a:r>
                      <a:br>
                        <a:rPr lang="es-GT" sz="2000" noProof="0" dirty="0">
                          <a:solidFill>
                            <a:schemeClr val="tx1"/>
                          </a:solidFill>
                          <a:latin typeface="+mn-lt"/>
                          <a:ea typeface="Tahoma" panose="020B0604030504040204" pitchFamily="34" charset="0"/>
                          <a:cs typeface="Tahoma" panose="020B0604030504040204" pitchFamily="34" charset="0"/>
                        </a:rPr>
                      </a:br>
                      <a:r>
                        <a:rPr lang="es-GT" sz="2000" noProof="0" dirty="0">
                          <a:solidFill>
                            <a:schemeClr val="tx1"/>
                          </a:solidFill>
                          <a:latin typeface="+mn-lt"/>
                          <a:ea typeface="Tahoma" panose="020B0604030504040204" pitchFamily="34" charset="0"/>
                          <a:cs typeface="Tahoma" panose="020B0604030504040204" pitchFamily="34" charset="0"/>
                        </a:rPr>
                        <a:t>de casos</a:t>
                      </a:r>
                    </a:p>
                    <a:p>
                      <a:pPr marL="233363" lvl="0" indent="-233363">
                        <a:spcBef>
                          <a:spcPts val="0"/>
                        </a:spcBef>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Lista de casos</a:t>
                      </a:r>
                    </a:p>
                    <a:p>
                      <a:pPr marL="233363" lvl="0" indent="-233363">
                        <a:spcBef>
                          <a:spcPts val="0"/>
                        </a:spcBef>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Códigos </a:t>
                      </a:r>
                      <a:br>
                        <a:rPr lang="es-GT" sz="2000" noProof="0" dirty="0">
                          <a:solidFill>
                            <a:schemeClr val="tx1"/>
                          </a:solidFill>
                          <a:latin typeface="+mn-lt"/>
                          <a:ea typeface="Tahoma" panose="020B0604030504040204" pitchFamily="34" charset="0"/>
                          <a:cs typeface="Tahoma" panose="020B0604030504040204" pitchFamily="34" charset="0"/>
                        </a:rPr>
                      </a:br>
                      <a:r>
                        <a:rPr lang="es-GT" sz="2000" noProof="0" dirty="0">
                          <a:solidFill>
                            <a:schemeClr val="tx1"/>
                          </a:solidFill>
                          <a:latin typeface="+mn-lt"/>
                          <a:ea typeface="Tahoma" panose="020B0604030504040204" pitchFamily="34" charset="0"/>
                          <a:cs typeface="Tahoma" panose="020B0604030504040204" pitchFamily="34" charset="0"/>
                        </a:rPr>
                        <a:t>de barras</a:t>
                      </a:r>
                    </a:p>
                    <a:p>
                      <a:pPr marL="233363" lvl="0" indent="-233363">
                        <a:spcBef>
                          <a:spcPts val="0"/>
                        </a:spcBef>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Rotuladores permanentes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Batas</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Máscaras</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Guantes</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Cloro</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Alcohol</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Bolsas de </a:t>
                      </a:r>
                      <a:br>
                        <a:rPr lang="es-GT" sz="2000" noProof="0" dirty="0">
                          <a:solidFill>
                            <a:schemeClr val="tx1"/>
                          </a:solidFill>
                          <a:latin typeface="+mn-lt"/>
                          <a:ea typeface="Tahoma" panose="020B0604030504040204" pitchFamily="34" charset="0"/>
                          <a:cs typeface="Tahoma" panose="020B0604030504040204" pitchFamily="34" charset="0"/>
                        </a:rPr>
                      </a:br>
                      <a:r>
                        <a:rPr lang="es-GT" sz="2000" noProof="0" dirty="0">
                          <a:solidFill>
                            <a:schemeClr val="tx1"/>
                          </a:solidFill>
                          <a:latin typeface="+mn-lt"/>
                          <a:ea typeface="Tahoma" panose="020B0604030504040204" pitchFamily="34" charset="0"/>
                          <a:cs typeface="Tahoma" panose="020B0604030504040204" pitchFamily="34" charset="0"/>
                        </a:rPr>
                        <a:t>riesgo biológico</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Contenedores para objetos punzantes</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Materiales absorbentes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Bandejas</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Agujas</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Torniquete</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Gasas/esponjas</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Kits de colecta de muestras</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Bolsas con zipper de </a:t>
                      </a:r>
                      <a:br>
                        <a:rPr lang="es-GT" sz="2000" noProof="0" dirty="0">
                          <a:solidFill>
                            <a:schemeClr val="tx1"/>
                          </a:solidFill>
                          <a:latin typeface="+mn-lt"/>
                          <a:ea typeface="Tahoma" panose="020B0604030504040204" pitchFamily="34" charset="0"/>
                          <a:cs typeface="Tahoma" panose="020B0604030504040204" pitchFamily="34" charset="0"/>
                        </a:rPr>
                      </a:br>
                      <a:r>
                        <a:rPr lang="es-GT" sz="2000" noProof="0" dirty="0">
                          <a:solidFill>
                            <a:schemeClr val="tx1"/>
                          </a:solidFill>
                          <a:latin typeface="+mn-lt"/>
                          <a:ea typeface="Tahoma" panose="020B0604030504040204" pitchFamily="34" charset="0"/>
                          <a:cs typeface="Tahoma" panose="020B0604030504040204" pitchFamily="34" charset="0"/>
                        </a:rPr>
                        <a:t>riesgo biológico</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Medios de transporte</a:t>
                      </a:r>
                      <a:endParaRPr lang="es-GT" sz="2000" noProof="0" dirty="0">
                        <a:solidFill>
                          <a:schemeClr val="tx1"/>
                        </a:solidFill>
                        <a:latin typeface="+mn-lt"/>
                      </a:endParaRPr>
                    </a:p>
                    <a:p>
                      <a:pPr marL="342900" indent="-342900">
                        <a:spcAft>
                          <a:spcPts val="600"/>
                        </a:spcAft>
                        <a:buFont typeface="Arial" panose="020B0604020202020204" pitchFamily="34" charset="0"/>
                        <a:buChar char="•"/>
                      </a:pPr>
                      <a:endParaRPr lang="es-GT" sz="2000" noProof="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Kits de embalaje triple (IATA)</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Etiquetas </a:t>
                      </a:r>
                      <a:br>
                        <a:rPr lang="es-GT" sz="2000" noProof="0" dirty="0">
                          <a:solidFill>
                            <a:schemeClr val="tx1"/>
                          </a:solidFill>
                          <a:latin typeface="+mn-lt"/>
                          <a:ea typeface="Tahoma" panose="020B0604030504040204" pitchFamily="34" charset="0"/>
                          <a:cs typeface="Tahoma" panose="020B0604030504040204" pitchFamily="34" charset="0"/>
                        </a:rPr>
                      </a:br>
                      <a:r>
                        <a:rPr lang="es-GT" sz="2000" noProof="0" dirty="0">
                          <a:solidFill>
                            <a:schemeClr val="tx1"/>
                          </a:solidFill>
                          <a:latin typeface="+mn-lt"/>
                          <a:ea typeface="Tahoma" panose="020B0604030504040204" pitchFamily="34" charset="0"/>
                          <a:cs typeface="Tahoma" panose="020B0604030504040204" pitchFamily="34" charset="0"/>
                        </a:rPr>
                        <a:t>de envío</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Cinta adhesiva</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Baterías (</a:t>
                      </a:r>
                      <a:r>
                        <a:rPr lang="es-GT" sz="2000" noProof="0" dirty="0" err="1">
                          <a:solidFill>
                            <a:schemeClr val="tx1"/>
                          </a:solidFill>
                          <a:latin typeface="+mn-lt"/>
                          <a:ea typeface="Tahoma" panose="020B0604030504040204" pitchFamily="34" charset="0"/>
                          <a:cs typeface="Tahoma" panose="020B0604030504040204" pitchFamily="34" charset="0"/>
                        </a:rPr>
                        <a:t>icepacks</a:t>
                      </a:r>
                      <a:r>
                        <a:rPr lang="es-GT" sz="2000" noProof="0" dirty="0">
                          <a:solidFill>
                            <a:schemeClr val="tx1"/>
                          </a:solidFill>
                          <a:latin typeface="+mn-lt"/>
                          <a:ea typeface="Tahoma" panose="020B0604030504040204" pitchFamily="34" charset="0"/>
                          <a:cs typeface="Tahoma" panose="020B0604030504040204" pitchFamily="34" charset="0"/>
                        </a:rPr>
                        <a:t>)</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hielera</a:t>
                      </a:r>
                    </a:p>
                    <a:p>
                      <a:pPr marL="233363" lvl="0" indent="-233363">
                        <a:spcAft>
                          <a:spcPts val="600"/>
                        </a:spcAft>
                        <a:buFont typeface="Arial" panose="020B0604020202020204" pitchFamily="34" charset="0"/>
                        <a:buChar char="•"/>
                      </a:pPr>
                      <a:r>
                        <a:rPr lang="es-GT" sz="2000" noProof="0" dirty="0">
                          <a:solidFill>
                            <a:schemeClr val="tx1"/>
                          </a:solidFill>
                          <a:latin typeface="+mn-lt"/>
                          <a:ea typeface="Tahoma" panose="020B0604030504040204" pitchFamily="34" charset="0"/>
                          <a:cs typeface="Tahoma" panose="020B0604030504040204" pitchFamily="34" charset="0"/>
                        </a:rPr>
                        <a:t>Hielo seco (congelación)</a:t>
                      </a:r>
                      <a:endParaRPr lang="es-GT" sz="2000" noProof="0" dirty="0">
                        <a:solidFill>
                          <a:schemeClr val="tx1"/>
                        </a:solidFill>
                        <a:latin typeface="+mn-lt"/>
                      </a:endParaRPr>
                    </a:p>
                    <a:p>
                      <a:pPr marL="233363" indent="-233363">
                        <a:spcAft>
                          <a:spcPts val="600"/>
                        </a:spcAft>
                        <a:buFont typeface="Arial" panose="020B0604020202020204" pitchFamily="34" charset="0"/>
                        <a:buChar char="•"/>
                      </a:pPr>
                      <a:endParaRPr lang="es-GT" sz="2000" noProof="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76445600"/>
                  </a:ext>
                </a:extLst>
              </a:tr>
            </a:tbl>
          </a:graphicData>
        </a:graphic>
      </p:graphicFrame>
    </p:spTree>
    <p:extLst>
      <p:ext uri="{BB962C8B-B14F-4D97-AF65-F5344CB8AC3E}">
        <p14:creationId xmlns:p14="http://schemas.microsoft.com/office/powerpoint/2010/main" val="13860917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2" name="Straight Arrow Connector 141"/>
          <p:cNvCxnSpPr/>
          <p:nvPr/>
        </p:nvCxnSpPr>
        <p:spPr>
          <a:xfrm flipH="1">
            <a:off x="7181676" y="5372774"/>
            <a:ext cx="1323976" cy="0"/>
          </a:xfrm>
          <a:prstGeom prst="straightConnector1">
            <a:avLst/>
          </a:prstGeom>
          <a:noFill/>
          <a:ln w="38100" cap="flat" cmpd="sng" algn="ctr">
            <a:solidFill>
              <a:sysClr val="windowText" lastClr="000000"/>
            </a:solidFill>
            <a:prstDash val="solid"/>
            <a:tailEnd type="triangle"/>
          </a:ln>
          <a:effectLst/>
        </p:spPr>
      </p:cxnSp>
      <p:cxnSp>
        <p:nvCxnSpPr>
          <p:cNvPr id="153" name="Straight Arrow Connector 152"/>
          <p:cNvCxnSpPr>
            <a:cxnSpLocks/>
          </p:cNvCxnSpPr>
          <p:nvPr/>
        </p:nvCxnSpPr>
        <p:spPr>
          <a:xfrm>
            <a:off x="3509067" y="2644487"/>
            <a:ext cx="0" cy="631200"/>
          </a:xfrm>
          <a:prstGeom prst="straightConnector1">
            <a:avLst/>
          </a:prstGeom>
          <a:noFill/>
          <a:ln w="38100" cap="flat" cmpd="sng" algn="ctr">
            <a:solidFill>
              <a:sysClr val="windowText" lastClr="000000"/>
            </a:solidFill>
            <a:prstDash val="solid"/>
            <a:tailEnd type="triangle"/>
          </a:ln>
          <a:effectLst/>
        </p:spPr>
      </p:cxnSp>
      <p:sp>
        <p:nvSpPr>
          <p:cNvPr id="134" name="TextBox 133"/>
          <p:cNvSpPr txBox="1"/>
          <p:nvPr/>
        </p:nvSpPr>
        <p:spPr>
          <a:xfrm>
            <a:off x="7191369" y="3839260"/>
            <a:ext cx="1455318" cy="1323439"/>
          </a:xfrm>
          <a:prstGeom prst="rect">
            <a:avLst/>
          </a:prstGeom>
          <a:noFill/>
        </p:spPr>
        <p:txBody>
          <a:bodyPr wrap="square" rtlCol="0">
            <a:spAutoFit/>
          </a:bodyPr>
          <a:lstStyle/>
          <a:p>
            <a:pPr algn="ctr" eaLnBrk="1" fontAlgn="auto" hangingPunct="1">
              <a:spcBef>
                <a:spcPts val="0"/>
              </a:spcBef>
              <a:spcAft>
                <a:spcPts val="0"/>
              </a:spcAft>
              <a:defRPr/>
            </a:pPr>
            <a:r>
              <a:rPr lang="es-GT" sz="1600" kern="0" noProof="0" dirty="0">
                <a:solidFill>
                  <a:sysClr val="windowText" lastClr="000000"/>
                </a:solidFill>
                <a:latin typeface="Arial" panose="020B0604020202020204" pitchFamily="34" charset="0"/>
              </a:rPr>
              <a:t>Transportado al laboratorio cada tarde antes de las 17:00</a:t>
            </a:r>
          </a:p>
        </p:txBody>
      </p:sp>
      <p:cxnSp>
        <p:nvCxnSpPr>
          <p:cNvPr id="135" name="Straight Arrow Connector 134"/>
          <p:cNvCxnSpPr/>
          <p:nvPr/>
        </p:nvCxnSpPr>
        <p:spPr>
          <a:xfrm>
            <a:off x="9558564" y="3964027"/>
            <a:ext cx="0" cy="1005840"/>
          </a:xfrm>
          <a:prstGeom prst="straightConnector1">
            <a:avLst/>
          </a:prstGeom>
          <a:noFill/>
          <a:ln w="38100" cap="flat" cmpd="sng" algn="ctr">
            <a:solidFill>
              <a:sysClr val="windowText" lastClr="000000"/>
            </a:solidFill>
            <a:prstDash val="solid"/>
            <a:tailEnd type="triangle"/>
          </a:ln>
          <a:effectLst/>
        </p:spPr>
      </p:cxnSp>
      <p:cxnSp>
        <p:nvCxnSpPr>
          <p:cNvPr id="77" name="Straight Arrow Connector 76"/>
          <p:cNvCxnSpPr/>
          <p:nvPr/>
        </p:nvCxnSpPr>
        <p:spPr>
          <a:xfrm flipV="1">
            <a:off x="3197235" y="5361300"/>
            <a:ext cx="1400175" cy="1"/>
          </a:xfrm>
          <a:prstGeom prst="straightConnector1">
            <a:avLst/>
          </a:prstGeom>
          <a:noFill/>
          <a:ln w="38100" cap="flat" cmpd="sng" algn="ctr">
            <a:solidFill>
              <a:sysClr val="windowText" lastClr="000000"/>
            </a:solidFill>
            <a:prstDash val="solid"/>
            <a:tailEnd type="triangle"/>
          </a:ln>
          <a:effectLst/>
        </p:spPr>
      </p:cxnSp>
      <p:cxnSp>
        <p:nvCxnSpPr>
          <p:cNvPr id="78" name="Straight Arrow Connector 77"/>
          <p:cNvCxnSpPr/>
          <p:nvPr/>
        </p:nvCxnSpPr>
        <p:spPr>
          <a:xfrm flipV="1">
            <a:off x="4597410" y="3738906"/>
            <a:ext cx="668552" cy="1"/>
          </a:xfrm>
          <a:prstGeom prst="straightConnector1">
            <a:avLst/>
          </a:prstGeom>
          <a:noFill/>
          <a:ln w="38100" cap="flat" cmpd="sng" algn="ctr">
            <a:solidFill>
              <a:sysClr val="windowText" lastClr="000000"/>
            </a:solidFill>
            <a:prstDash val="solid"/>
            <a:tailEnd type="triangle"/>
          </a:ln>
          <a:effectLst/>
        </p:spPr>
      </p:cxnSp>
      <p:sp>
        <p:nvSpPr>
          <p:cNvPr id="79" name="Rounded Rectangle 78"/>
          <p:cNvSpPr/>
          <p:nvPr/>
        </p:nvSpPr>
        <p:spPr>
          <a:xfrm>
            <a:off x="1828806" y="1447800"/>
            <a:ext cx="3276600" cy="1219200"/>
          </a:xfrm>
          <a:prstGeom prst="roundRect">
            <a:avLst/>
          </a:prstGeom>
          <a:solidFill>
            <a:sysClr val="window" lastClr="FFFFFF"/>
          </a:solidFill>
          <a:ln w="254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r>
              <a:rPr lang="es-GT" kern="0" noProof="0" dirty="0">
                <a:solidFill>
                  <a:sysClr val="windowText" lastClr="000000"/>
                </a:solidFill>
                <a:latin typeface="Arial" panose="020B0604020202020204" pitchFamily="34" charset="0"/>
              </a:rPr>
              <a:t>El laboratorio genera tres etiquetas identificativas únicas por paciente y las entrega al equipo</a:t>
            </a:r>
          </a:p>
        </p:txBody>
      </p:sp>
      <p:grpSp>
        <p:nvGrpSpPr>
          <p:cNvPr id="80" name="Group 79"/>
          <p:cNvGrpSpPr/>
          <p:nvPr/>
        </p:nvGrpSpPr>
        <p:grpSpPr>
          <a:xfrm>
            <a:off x="5257807" y="1524001"/>
            <a:ext cx="1066801" cy="714375"/>
            <a:chOff x="6705600" y="1828800"/>
            <a:chExt cx="1219201" cy="762000"/>
          </a:xfrm>
        </p:grpSpPr>
        <p:sp>
          <p:nvSpPr>
            <p:cNvPr id="81" name="Rounded Rectangle 80"/>
            <p:cNvSpPr/>
            <p:nvPr/>
          </p:nvSpPr>
          <p:spPr>
            <a:xfrm>
              <a:off x="6705600" y="1828800"/>
              <a:ext cx="1219200" cy="762000"/>
            </a:xfrm>
            <a:prstGeom prst="roundRect">
              <a:avLst/>
            </a:prstGeom>
            <a:solidFill>
              <a:sysClr val="window" lastClr="FFFFFF"/>
            </a:solidFill>
            <a:ln w="254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kern="0">
                <a:solidFill>
                  <a:sysClr val="window" lastClr="FFFFFF"/>
                </a:solidFill>
                <a:latin typeface="Arial" panose="020B0604020202020204" pitchFamily="34" charset="0"/>
              </a:endParaRPr>
            </a:p>
          </p:txBody>
        </p:sp>
        <p:sp>
          <p:nvSpPr>
            <p:cNvPr id="82" name="TextBox 81"/>
            <p:cNvSpPr txBox="1"/>
            <p:nvPr/>
          </p:nvSpPr>
          <p:spPr>
            <a:xfrm>
              <a:off x="6705601" y="1859280"/>
              <a:ext cx="1219200" cy="426784"/>
            </a:xfrm>
            <a:prstGeom prst="rect">
              <a:avLst/>
            </a:prstGeom>
            <a:noFill/>
          </p:spPr>
          <p:txBody>
            <a:bodyPr wrap="square" rtlCol="0">
              <a:spAutoFit/>
            </a:bodyPr>
            <a:lstStyle/>
            <a:p>
              <a:pPr algn="ctr" eaLnBrk="1" fontAlgn="auto" hangingPunct="1">
                <a:spcBef>
                  <a:spcPts val="0"/>
                </a:spcBef>
                <a:spcAft>
                  <a:spcPts val="0"/>
                </a:spcAft>
                <a:defRPr/>
              </a:pPr>
              <a:r>
                <a:rPr lang="en-US" sz="1000" kern="0">
                  <a:solidFill>
                    <a:sysClr val="windowText" lastClr="000000"/>
                  </a:solidFill>
                  <a:latin typeface="Arial" panose="020B0604020202020204" pitchFamily="34" charset="0"/>
                </a:rPr>
                <a:t>020116LUS0001</a:t>
              </a:r>
            </a:p>
          </p:txBody>
        </p:sp>
        <p:cxnSp>
          <p:nvCxnSpPr>
            <p:cNvPr id="83" name="Straight Connector 82"/>
            <p:cNvCxnSpPr/>
            <p:nvPr/>
          </p:nvCxnSpPr>
          <p:spPr>
            <a:xfrm>
              <a:off x="6858000" y="2133600"/>
              <a:ext cx="0" cy="332601"/>
            </a:xfrm>
            <a:prstGeom prst="line">
              <a:avLst/>
            </a:prstGeom>
            <a:noFill/>
            <a:ln w="3175" cap="flat" cmpd="sng" algn="ctr">
              <a:solidFill>
                <a:sysClr val="windowText" lastClr="000000"/>
              </a:solidFill>
              <a:prstDash val="solid"/>
            </a:ln>
            <a:effectLst/>
          </p:spPr>
        </p:cxnSp>
        <p:cxnSp>
          <p:nvCxnSpPr>
            <p:cNvPr id="84" name="Straight Connector 83"/>
            <p:cNvCxnSpPr/>
            <p:nvPr/>
          </p:nvCxnSpPr>
          <p:spPr>
            <a:xfrm>
              <a:off x="6934200" y="2133600"/>
              <a:ext cx="0" cy="332601"/>
            </a:xfrm>
            <a:prstGeom prst="line">
              <a:avLst/>
            </a:prstGeom>
            <a:noFill/>
            <a:ln w="57150" cap="flat" cmpd="sng" algn="ctr">
              <a:solidFill>
                <a:sysClr val="windowText" lastClr="000000"/>
              </a:solidFill>
              <a:prstDash val="solid"/>
            </a:ln>
            <a:effectLst/>
          </p:spPr>
        </p:cxnSp>
        <p:cxnSp>
          <p:nvCxnSpPr>
            <p:cNvPr id="85" name="Straight Connector 84"/>
            <p:cNvCxnSpPr/>
            <p:nvPr/>
          </p:nvCxnSpPr>
          <p:spPr>
            <a:xfrm>
              <a:off x="7010400" y="2133600"/>
              <a:ext cx="0" cy="332601"/>
            </a:xfrm>
            <a:prstGeom prst="line">
              <a:avLst/>
            </a:prstGeom>
            <a:noFill/>
            <a:ln w="28575" cap="flat" cmpd="sng" algn="ctr">
              <a:solidFill>
                <a:sysClr val="windowText" lastClr="000000"/>
              </a:solidFill>
              <a:prstDash val="solid"/>
            </a:ln>
            <a:effectLst/>
          </p:spPr>
        </p:cxnSp>
        <p:cxnSp>
          <p:nvCxnSpPr>
            <p:cNvPr id="86" name="Straight Connector 85"/>
            <p:cNvCxnSpPr/>
            <p:nvPr/>
          </p:nvCxnSpPr>
          <p:spPr>
            <a:xfrm>
              <a:off x="7086600" y="2133600"/>
              <a:ext cx="0" cy="332601"/>
            </a:xfrm>
            <a:prstGeom prst="line">
              <a:avLst/>
            </a:prstGeom>
            <a:noFill/>
            <a:ln w="3175" cap="flat" cmpd="sng" algn="ctr">
              <a:solidFill>
                <a:sysClr val="windowText" lastClr="000000"/>
              </a:solidFill>
              <a:prstDash val="solid"/>
            </a:ln>
            <a:effectLst/>
          </p:spPr>
        </p:cxnSp>
        <p:cxnSp>
          <p:nvCxnSpPr>
            <p:cNvPr id="87" name="Straight Connector 86"/>
            <p:cNvCxnSpPr/>
            <p:nvPr/>
          </p:nvCxnSpPr>
          <p:spPr>
            <a:xfrm>
              <a:off x="7162800" y="2133600"/>
              <a:ext cx="0" cy="332601"/>
            </a:xfrm>
            <a:prstGeom prst="line">
              <a:avLst/>
            </a:prstGeom>
            <a:noFill/>
            <a:ln w="28575" cap="flat" cmpd="sng" algn="ctr">
              <a:solidFill>
                <a:sysClr val="windowText" lastClr="000000"/>
              </a:solidFill>
              <a:prstDash val="solid"/>
            </a:ln>
            <a:effectLst/>
          </p:spPr>
        </p:cxnSp>
        <p:cxnSp>
          <p:nvCxnSpPr>
            <p:cNvPr id="88" name="Straight Connector 87"/>
            <p:cNvCxnSpPr/>
            <p:nvPr/>
          </p:nvCxnSpPr>
          <p:spPr>
            <a:xfrm>
              <a:off x="7239000" y="2133600"/>
              <a:ext cx="0" cy="332601"/>
            </a:xfrm>
            <a:prstGeom prst="line">
              <a:avLst/>
            </a:prstGeom>
            <a:noFill/>
            <a:ln w="12700" cap="flat" cmpd="sng" algn="ctr">
              <a:solidFill>
                <a:sysClr val="windowText" lastClr="000000"/>
              </a:solidFill>
              <a:prstDash val="solid"/>
            </a:ln>
            <a:effectLst/>
          </p:spPr>
        </p:cxnSp>
        <p:cxnSp>
          <p:nvCxnSpPr>
            <p:cNvPr id="89" name="Straight Connector 88"/>
            <p:cNvCxnSpPr/>
            <p:nvPr/>
          </p:nvCxnSpPr>
          <p:spPr>
            <a:xfrm>
              <a:off x="7315200" y="2133600"/>
              <a:ext cx="0" cy="332601"/>
            </a:xfrm>
            <a:prstGeom prst="line">
              <a:avLst/>
            </a:prstGeom>
            <a:noFill/>
            <a:ln w="57150" cap="flat" cmpd="sng" algn="ctr">
              <a:solidFill>
                <a:sysClr val="windowText" lastClr="000000"/>
              </a:solidFill>
              <a:prstDash val="solid"/>
            </a:ln>
            <a:effectLst/>
          </p:spPr>
        </p:cxnSp>
        <p:cxnSp>
          <p:nvCxnSpPr>
            <p:cNvPr id="90" name="Straight Connector 89"/>
            <p:cNvCxnSpPr/>
            <p:nvPr/>
          </p:nvCxnSpPr>
          <p:spPr>
            <a:xfrm>
              <a:off x="7391400" y="2133600"/>
              <a:ext cx="0" cy="332601"/>
            </a:xfrm>
            <a:prstGeom prst="line">
              <a:avLst/>
            </a:prstGeom>
            <a:noFill/>
            <a:ln w="3175" cap="flat" cmpd="sng" algn="ctr">
              <a:solidFill>
                <a:sysClr val="windowText" lastClr="000000"/>
              </a:solidFill>
              <a:prstDash val="solid"/>
            </a:ln>
            <a:effectLst/>
          </p:spPr>
        </p:cxnSp>
        <p:cxnSp>
          <p:nvCxnSpPr>
            <p:cNvPr id="91" name="Straight Connector 90"/>
            <p:cNvCxnSpPr/>
            <p:nvPr/>
          </p:nvCxnSpPr>
          <p:spPr>
            <a:xfrm>
              <a:off x="7467600" y="2133600"/>
              <a:ext cx="0" cy="332601"/>
            </a:xfrm>
            <a:prstGeom prst="line">
              <a:avLst/>
            </a:prstGeom>
            <a:noFill/>
            <a:ln w="28575" cap="flat" cmpd="sng" algn="ctr">
              <a:solidFill>
                <a:sysClr val="windowText" lastClr="000000"/>
              </a:solidFill>
              <a:prstDash val="solid"/>
            </a:ln>
            <a:effectLst/>
          </p:spPr>
        </p:cxnSp>
        <p:cxnSp>
          <p:nvCxnSpPr>
            <p:cNvPr id="92" name="Straight Connector 91"/>
            <p:cNvCxnSpPr/>
            <p:nvPr/>
          </p:nvCxnSpPr>
          <p:spPr>
            <a:xfrm>
              <a:off x="7543800" y="2133600"/>
              <a:ext cx="0" cy="332601"/>
            </a:xfrm>
            <a:prstGeom prst="line">
              <a:avLst/>
            </a:prstGeom>
            <a:noFill/>
            <a:ln w="28575" cap="flat" cmpd="sng" algn="ctr">
              <a:solidFill>
                <a:sysClr val="windowText" lastClr="000000"/>
              </a:solidFill>
              <a:prstDash val="solid"/>
            </a:ln>
            <a:effectLst/>
          </p:spPr>
        </p:cxnSp>
        <p:cxnSp>
          <p:nvCxnSpPr>
            <p:cNvPr id="93" name="Straight Connector 92"/>
            <p:cNvCxnSpPr/>
            <p:nvPr/>
          </p:nvCxnSpPr>
          <p:spPr>
            <a:xfrm>
              <a:off x="7620000" y="2133600"/>
              <a:ext cx="0" cy="332601"/>
            </a:xfrm>
            <a:prstGeom prst="line">
              <a:avLst/>
            </a:prstGeom>
            <a:noFill/>
            <a:ln w="12700" cap="flat" cmpd="sng" algn="ctr">
              <a:solidFill>
                <a:sysClr val="windowText" lastClr="000000"/>
              </a:solidFill>
              <a:prstDash val="solid"/>
            </a:ln>
            <a:effectLst/>
          </p:spPr>
        </p:cxnSp>
        <p:cxnSp>
          <p:nvCxnSpPr>
            <p:cNvPr id="94" name="Straight Connector 93"/>
            <p:cNvCxnSpPr/>
            <p:nvPr/>
          </p:nvCxnSpPr>
          <p:spPr>
            <a:xfrm>
              <a:off x="7696200" y="2133600"/>
              <a:ext cx="0" cy="332601"/>
            </a:xfrm>
            <a:prstGeom prst="line">
              <a:avLst/>
            </a:prstGeom>
            <a:noFill/>
            <a:ln w="57150" cap="flat" cmpd="sng" algn="ctr">
              <a:solidFill>
                <a:sysClr val="windowText" lastClr="000000"/>
              </a:solidFill>
              <a:prstDash val="solid"/>
            </a:ln>
            <a:effectLst/>
          </p:spPr>
        </p:cxnSp>
        <p:cxnSp>
          <p:nvCxnSpPr>
            <p:cNvPr id="95" name="Straight Connector 94"/>
            <p:cNvCxnSpPr/>
            <p:nvPr/>
          </p:nvCxnSpPr>
          <p:spPr>
            <a:xfrm>
              <a:off x="7772400" y="2133600"/>
              <a:ext cx="0" cy="332601"/>
            </a:xfrm>
            <a:prstGeom prst="line">
              <a:avLst/>
            </a:prstGeom>
            <a:noFill/>
            <a:ln w="28575" cap="flat" cmpd="sng" algn="ctr">
              <a:solidFill>
                <a:sysClr val="windowText" lastClr="000000"/>
              </a:solidFill>
              <a:prstDash val="solid"/>
            </a:ln>
            <a:effectLst/>
          </p:spPr>
        </p:cxnSp>
      </p:grpSp>
      <p:grpSp>
        <p:nvGrpSpPr>
          <p:cNvPr id="96" name="Group 95"/>
          <p:cNvGrpSpPr/>
          <p:nvPr/>
        </p:nvGrpSpPr>
        <p:grpSpPr>
          <a:xfrm>
            <a:off x="5562605" y="1828801"/>
            <a:ext cx="1066801" cy="714375"/>
            <a:chOff x="6705600" y="1828800"/>
            <a:chExt cx="1219201" cy="762000"/>
          </a:xfrm>
        </p:grpSpPr>
        <p:sp>
          <p:nvSpPr>
            <p:cNvPr id="97" name="Rounded Rectangle 96"/>
            <p:cNvSpPr/>
            <p:nvPr/>
          </p:nvSpPr>
          <p:spPr>
            <a:xfrm>
              <a:off x="6705600" y="1828800"/>
              <a:ext cx="1219200" cy="762000"/>
            </a:xfrm>
            <a:prstGeom prst="roundRect">
              <a:avLst/>
            </a:prstGeom>
            <a:solidFill>
              <a:sysClr val="window" lastClr="FFFFFF"/>
            </a:solidFill>
            <a:ln w="254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kern="0">
                <a:solidFill>
                  <a:sysClr val="window" lastClr="FFFFFF"/>
                </a:solidFill>
                <a:latin typeface="Arial" panose="020B0604020202020204" pitchFamily="34" charset="0"/>
              </a:endParaRPr>
            </a:p>
          </p:txBody>
        </p:sp>
        <p:sp>
          <p:nvSpPr>
            <p:cNvPr id="98" name="TextBox 97"/>
            <p:cNvSpPr txBox="1"/>
            <p:nvPr/>
          </p:nvSpPr>
          <p:spPr>
            <a:xfrm>
              <a:off x="6705601" y="1859280"/>
              <a:ext cx="1219200" cy="426784"/>
            </a:xfrm>
            <a:prstGeom prst="rect">
              <a:avLst/>
            </a:prstGeom>
            <a:noFill/>
          </p:spPr>
          <p:txBody>
            <a:bodyPr wrap="square" rtlCol="0">
              <a:spAutoFit/>
            </a:bodyPr>
            <a:lstStyle/>
            <a:p>
              <a:pPr algn="ctr" eaLnBrk="1" fontAlgn="auto" hangingPunct="1">
                <a:spcBef>
                  <a:spcPts val="0"/>
                </a:spcBef>
                <a:spcAft>
                  <a:spcPts val="0"/>
                </a:spcAft>
                <a:defRPr/>
              </a:pPr>
              <a:r>
                <a:rPr lang="en-US" sz="1000" kern="0">
                  <a:solidFill>
                    <a:sysClr val="windowText" lastClr="000000"/>
                  </a:solidFill>
                  <a:latin typeface="Arial" panose="020B0604020202020204" pitchFamily="34" charset="0"/>
                </a:rPr>
                <a:t>020116LUS0001</a:t>
              </a:r>
            </a:p>
          </p:txBody>
        </p:sp>
        <p:cxnSp>
          <p:nvCxnSpPr>
            <p:cNvPr id="99" name="Straight Connector 98"/>
            <p:cNvCxnSpPr/>
            <p:nvPr/>
          </p:nvCxnSpPr>
          <p:spPr>
            <a:xfrm>
              <a:off x="6858000" y="2133600"/>
              <a:ext cx="0" cy="332601"/>
            </a:xfrm>
            <a:prstGeom prst="line">
              <a:avLst/>
            </a:prstGeom>
            <a:noFill/>
            <a:ln w="3175" cap="flat" cmpd="sng" algn="ctr">
              <a:solidFill>
                <a:sysClr val="windowText" lastClr="000000"/>
              </a:solidFill>
              <a:prstDash val="solid"/>
            </a:ln>
            <a:effectLst/>
          </p:spPr>
        </p:cxnSp>
        <p:cxnSp>
          <p:nvCxnSpPr>
            <p:cNvPr id="100" name="Straight Connector 99"/>
            <p:cNvCxnSpPr/>
            <p:nvPr/>
          </p:nvCxnSpPr>
          <p:spPr>
            <a:xfrm>
              <a:off x="6934200" y="2133600"/>
              <a:ext cx="0" cy="332601"/>
            </a:xfrm>
            <a:prstGeom prst="line">
              <a:avLst/>
            </a:prstGeom>
            <a:noFill/>
            <a:ln w="57150" cap="flat" cmpd="sng" algn="ctr">
              <a:solidFill>
                <a:sysClr val="windowText" lastClr="000000"/>
              </a:solidFill>
              <a:prstDash val="solid"/>
            </a:ln>
            <a:effectLst/>
          </p:spPr>
        </p:cxnSp>
        <p:cxnSp>
          <p:nvCxnSpPr>
            <p:cNvPr id="101" name="Straight Connector 100"/>
            <p:cNvCxnSpPr/>
            <p:nvPr/>
          </p:nvCxnSpPr>
          <p:spPr>
            <a:xfrm>
              <a:off x="7010400" y="2133600"/>
              <a:ext cx="0" cy="332601"/>
            </a:xfrm>
            <a:prstGeom prst="line">
              <a:avLst/>
            </a:prstGeom>
            <a:noFill/>
            <a:ln w="28575" cap="flat" cmpd="sng" algn="ctr">
              <a:solidFill>
                <a:sysClr val="windowText" lastClr="000000"/>
              </a:solidFill>
              <a:prstDash val="solid"/>
            </a:ln>
            <a:effectLst/>
          </p:spPr>
        </p:cxnSp>
        <p:cxnSp>
          <p:nvCxnSpPr>
            <p:cNvPr id="102" name="Straight Connector 101"/>
            <p:cNvCxnSpPr/>
            <p:nvPr/>
          </p:nvCxnSpPr>
          <p:spPr>
            <a:xfrm>
              <a:off x="7086600" y="2133600"/>
              <a:ext cx="0" cy="332601"/>
            </a:xfrm>
            <a:prstGeom prst="line">
              <a:avLst/>
            </a:prstGeom>
            <a:noFill/>
            <a:ln w="3175" cap="flat" cmpd="sng" algn="ctr">
              <a:solidFill>
                <a:sysClr val="windowText" lastClr="000000"/>
              </a:solidFill>
              <a:prstDash val="solid"/>
            </a:ln>
            <a:effectLst/>
          </p:spPr>
        </p:cxnSp>
        <p:cxnSp>
          <p:nvCxnSpPr>
            <p:cNvPr id="103" name="Straight Connector 102"/>
            <p:cNvCxnSpPr/>
            <p:nvPr/>
          </p:nvCxnSpPr>
          <p:spPr>
            <a:xfrm>
              <a:off x="7162800" y="2133600"/>
              <a:ext cx="0" cy="332601"/>
            </a:xfrm>
            <a:prstGeom prst="line">
              <a:avLst/>
            </a:prstGeom>
            <a:noFill/>
            <a:ln w="28575" cap="flat" cmpd="sng" algn="ctr">
              <a:solidFill>
                <a:sysClr val="windowText" lastClr="000000"/>
              </a:solidFill>
              <a:prstDash val="solid"/>
            </a:ln>
            <a:effectLst/>
          </p:spPr>
        </p:cxnSp>
        <p:cxnSp>
          <p:nvCxnSpPr>
            <p:cNvPr id="104" name="Straight Connector 103"/>
            <p:cNvCxnSpPr/>
            <p:nvPr/>
          </p:nvCxnSpPr>
          <p:spPr>
            <a:xfrm>
              <a:off x="7239000" y="2133600"/>
              <a:ext cx="0" cy="332601"/>
            </a:xfrm>
            <a:prstGeom prst="line">
              <a:avLst/>
            </a:prstGeom>
            <a:noFill/>
            <a:ln w="12700" cap="flat" cmpd="sng" algn="ctr">
              <a:solidFill>
                <a:sysClr val="windowText" lastClr="000000"/>
              </a:solidFill>
              <a:prstDash val="solid"/>
            </a:ln>
            <a:effectLst/>
          </p:spPr>
        </p:cxnSp>
        <p:cxnSp>
          <p:nvCxnSpPr>
            <p:cNvPr id="105" name="Straight Connector 104"/>
            <p:cNvCxnSpPr/>
            <p:nvPr/>
          </p:nvCxnSpPr>
          <p:spPr>
            <a:xfrm>
              <a:off x="7315200" y="2133600"/>
              <a:ext cx="0" cy="332601"/>
            </a:xfrm>
            <a:prstGeom prst="line">
              <a:avLst/>
            </a:prstGeom>
            <a:noFill/>
            <a:ln w="57150" cap="flat" cmpd="sng" algn="ctr">
              <a:solidFill>
                <a:sysClr val="windowText" lastClr="000000"/>
              </a:solidFill>
              <a:prstDash val="solid"/>
            </a:ln>
            <a:effectLst/>
          </p:spPr>
        </p:cxnSp>
        <p:cxnSp>
          <p:nvCxnSpPr>
            <p:cNvPr id="106" name="Straight Connector 105"/>
            <p:cNvCxnSpPr/>
            <p:nvPr/>
          </p:nvCxnSpPr>
          <p:spPr>
            <a:xfrm>
              <a:off x="7391400" y="2133600"/>
              <a:ext cx="0" cy="332601"/>
            </a:xfrm>
            <a:prstGeom prst="line">
              <a:avLst/>
            </a:prstGeom>
            <a:noFill/>
            <a:ln w="3175" cap="flat" cmpd="sng" algn="ctr">
              <a:solidFill>
                <a:sysClr val="windowText" lastClr="000000"/>
              </a:solidFill>
              <a:prstDash val="solid"/>
            </a:ln>
            <a:effectLst/>
          </p:spPr>
        </p:cxnSp>
        <p:cxnSp>
          <p:nvCxnSpPr>
            <p:cNvPr id="107" name="Straight Connector 106"/>
            <p:cNvCxnSpPr/>
            <p:nvPr/>
          </p:nvCxnSpPr>
          <p:spPr>
            <a:xfrm>
              <a:off x="7467600" y="2133600"/>
              <a:ext cx="0" cy="332601"/>
            </a:xfrm>
            <a:prstGeom prst="line">
              <a:avLst/>
            </a:prstGeom>
            <a:noFill/>
            <a:ln w="28575" cap="flat" cmpd="sng" algn="ctr">
              <a:solidFill>
                <a:sysClr val="windowText" lastClr="000000"/>
              </a:solidFill>
              <a:prstDash val="solid"/>
            </a:ln>
            <a:effectLst/>
          </p:spPr>
        </p:cxnSp>
        <p:cxnSp>
          <p:nvCxnSpPr>
            <p:cNvPr id="108" name="Straight Connector 107"/>
            <p:cNvCxnSpPr/>
            <p:nvPr/>
          </p:nvCxnSpPr>
          <p:spPr>
            <a:xfrm>
              <a:off x="7543800" y="2133600"/>
              <a:ext cx="0" cy="332601"/>
            </a:xfrm>
            <a:prstGeom prst="line">
              <a:avLst/>
            </a:prstGeom>
            <a:noFill/>
            <a:ln w="28575" cap="flat" cmpd="sng" algn="ctr">
              <a:solidFill>
                <a:sysClr val="windowText" lastClr="000000"/>
              </a:solidFill>
              <a:prstDash val="solid"/>
            </a:ln>
            <a:effectLst/>
          </p:spPr>
        </p:cxnSp>
        <p:cxnSp>
          <p:nvCxnSpPr>
            <p:cNvPr id="109" name="Straight Connector 108"/>
            <p:cNvCxnSpPr/>
            <p:nvPr/>
          </p:nvCxnSpPr>
          <p:spPr>
            <a:xfrm>
              <a:off x="7620000" y="2133600"/>
              <a:ext cx="0" cy="332601"/>
            </a:xfrm>
            <a:prstGeom prst="line">
              <a:avLst/>
            </a:prstGeom>
            <a:noFill/>
            <a:ln w="12700" cap="flat" cmpd="sng" algn="ctr">
              <a:solidFill>
                <a:sysClr val="windowText" lastClr="000000"/>
              </a:solidFill>
              <a:prstDash val="solid"/>
            </a:ln>
            <a:effectLst/>
          </p:spPr>
        </p:cxnSp>
        <p:cxnSp>
          <p:nvCxnSpPr>
            <p:cNvPr id="110" name="Straight Connector 109"/>
            <p:cNvCxnSpPr/>
            <p:nvPr/>
          </p:nvCxnSpPr>
          <p:spPr>
            <a:xfrm>
              <a:off x="7696200" y="2133600"/>
              <a:ext cx="0" cy="332601"/>
            </a:xfrm>
            <a:prstGeom prst="line">
              <a:avLst/>
            </a:prstGeom>
            <a:noFill/>
            <a:ln w="57150" cap="flat" cmpd="sng" algn="ctr">
              <a:solidFill>
                <a:sysClr val="windowText" lastClr="000000"/>
              </a:solidFill>
              <a:prstDash val="solid"/>
            </a:ln>
            <a:effectLst/>
          </p:spPr>
        </p:cxnSp>
        <p:cxnSp>
          <p:nvCxnSpPr>
            <p:cNvPr id="111" name="Straight Connector 110"/>
            <p:cNvCxnSpPr/>
            <p:nvPr/>
          </p:nvCxnSpPr>
          <p:spPr>
            <a:xfrm>
              <a:off x="7772400" y="2133600"/>
              <a:ext cx="0" cy="332601"/>
            </a:xfrm>
            <a:prstGeom prst="line">
              <a:avLst/>
            </a:prstGeom>
            <a:noFill/>
            <a:ln w="28575" cap="flat" cmpd="sng" algn="ctr">
              <a:solidFill>
                <a:sysClr val="windowText" lastClr="000000"/>
              </a:solidFill>
              <a:prstDash val="solid"/>
            </a:ln>
            <a:effectLst/>
          </p:spPr>
        </p:cxnSp>
      </p:grpSp>
      <p:grpSp>
        <p:nvGrpSpPr>
          <p:cNvPr id="112" name="Group 111"/>
          <p:cNvGrpSpPr/>
          <p:nvPr/>
        </p:nvGrpSpPr>
        <p:grpSpPr>
          <a:xfrm>
            <a:off x="5867405" y="2133601"/>
            <a:ext cx="1066801" cy="714375"/>
            <a:chOff x="6705600" y="1828800"/>
            <a:chExt cx="1219201" cy="762000"/>
          </a:xfrm>
        </p:grpSpPr>
        <p:sp>
          <p:nvSpPr>
            <p:cNvPr id="113" name="Rounded Rectangle 112"/>
            <p:cNvSpPr/>
            <p:nvPr/>
          </p:nvSpPr>
          <p:spPr>
            <a:xfrm>
              <a:off x="6705600" y="1828800"/>
              <a:ext cx="1219200" cy="762000"/>
            </a:xfrm>
            <a:prstGeom prst="roundRect">
              <a:avLst/>
            </a:prstGeom>
            <a:solidFill>
              <a:sysClr val="window" lastClr="FFFFFF"/>
            </a:solidFill>
            <a:ln w="254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kern="0">
                <a:solidFill>
                  <a:sysClr val="window" lastClr="FFFFFF"/>
                </a:solidFill>
                <a:latin typeface="Arial" panose="020B0604020202020204" pitchFamily="34" charset="0"/>
              </a:endParaRPr>
            </a:p>
          </p:txBody>
        </p:sp>
        <p:sp>
          <p:nvSpPr>
            <p:cNvPr id="114" name="TextBox 113"/>
            <p:cNvSpPr txBox="1"/>
            <p:nvPr/>
          </p:nvSpPr>
          <p:spPr>
            <a:xfrm>
              <a:off x="6705601" y="1859280"/>
              <a:ext cx="1219200" cy="426784"/>
            </a:xfrm>
            <a:prstGeom prst="rect">
              <a:avLst/>
            </a:prstGeom>
            <a:noFill/>
          </p:spPr>
          <p:txBody>
            <a:bodyPr wrap="square" rtlCol="0">
              <a:spAutoFit/>
            </a:bodyPr>
            <a:lstStyle/>
            <a:p>
              <a:pPr algn="ctr" eaLnBrk="1" fontAlgn="auto" hangingPunct="1">
                <a:spcBef>
                  <a:spcPts val="0"/>
                </a:spcBef>
                <a:spcAft>
                  <a:spcPts val="0"/>
                </a:spcAft>
                <a:defRPr/>
              </a:pPr>
              <a:r>
                <a:rPr lang="en-US" sz="1000" kern="0">
                  <a:solidFill>
                    <a:sysClr val="windowText" lastClr="000000"/>
                  </a:solidFill>
                  <a:latin typeface="Arial" panose="020B0604020202020204" pitchFamily="34" charset="0"/>
                </a:rPr>
                <a:t>020116LUS0001</a:t>
              </a:r>
            </a:p>
          </p:txBody>
        </p:sp>
        <p:cxnSp>
          <p:nvCxnSpPr>
            <p:cNvPr id="115" name="Straight Connector 114"/>
            <p:cNvCxnSpPr/>
            <p:nvPr/>
          </p:nvCxnSpPr>
          <p:spPr>
            <a:xfrm>
              <a:off x="6858000" y="2133600"/>
              <a:ext cx="0" cy="332601"/>
            </a:xfrm>
            <a:prstGeom prst="line">
              <a:avLst/>
            </a:prstGeom>
            <a:noFill/>
            <a:ln w="3175" cap="flat" cmpd="sng" algn="ctr">
              <a:solidFill>
                <a:sysClr val="windowText" lastClr="000000"/>
              </a:solidFill>
              <a:prstDash val="solid"/>
            </a:ln>
            <a:effectLst/>
          </p:spPr>
        </p:cxnSp>
        <p:cxnSp>
          <p:nvCxnSpPr>
            <p:cNvPr id="116" name="Straight Connector 115"/>
            <p:cNvCxnSpPr/>
            <p:nvPr/>
          </p:nvCxnSpPr>
          <p:spPr>
            <a:xfrm>
              <a:off x="6934200" y="2133600"/>
              <a:ext cx="0" cy="332601"/>
            </a:xfrm>
            <a:prstGeom prst="line">
              <a:avLst/>
            </a:prstGeom>
            <a:noFill/>
            <a:ln w="57150" cap="flat" cmpd="sng" algn="ctr">
              <a:solidFill>
                <a:sysClr val="windowText" lastClr="000000"/>
              </a:solidFill>
              <a:prstDash val="solid"/>
            </a:ln>
            <a:effectLst/>
          </p:spPr>
        </p:cxnSp>
        <p:cxnSp>
          <p:nvCxnSpPr>
            <p:cNvPr id="117" name="Straight Connector 116"/>
            <p:cNvCxnSpPr/>
            <p:nvPr/>
          </p:nvCxnSpPr>
          <p:spPr>
            <a:xfrm>
              <a:off x="7010400" y="2133600"/>
              <a:ext cx="0" cy="332601"/>
            </a:xfrm>
            <a:prstGeom prst="line">
              <a:avLst/>
            </a:prstGeom>
            <a:noFill/>
            <a:ln w="28575" cap="flat" cmpd="sng" algn="ctr">
              <a:solidFill>
                <a:sysClr val="windowText" lastClr="000000"/>
              </a:solidFill>
              <a:prstDash val="solid"/>
            </a:ln>
            <a:effectLst/>
          </p:spPr>
        </p:cxnSp>
        <p:cxnSp>
          <p:nvCxnSpPr>
            <p:cNvPr id="118" name="Straight Connector 117"/>
            <p:cNvCxnSpPr/>
            <p:nvPr/>
          </p:nvCxnSpPr>
          <p:spPr>
            <a:xfrm>
              <a:off x="7086600" y="2133600"/>
              <a:ext cx="0" cy="332601"/>
            </a:xfrm>
            <a:prstGeom prst="line">
              <a:avLst/>
            </a:prstGeom>
            <a:noFill/>
            <a:ln w="3175" cap="flat" cmpd="sng" algn="ctr">
              <a:solidFill>
                <a:sysClr val="windowText" lastClr="000000"/>
              </a:solidFill>
              <a:prstDash val="solid"/>
            </a:ln>
            <a:effectLst/>
          </p:spPr>
        </p:cxnSp>
        <p:cxnSp>
          <p:nvCxnSpPr>
            <p:cNvPr id="119" name="Straight Connector 118"/>
            <p:cNvCxnSpPr/>
            <p:nvPr/>
          </p:nvCxnSpPr>
          <p:spPr>
            <a:xfrm>
              <a:off x="7162800" y="2133600"/>
              <a:ext cx="0" cy="332601"/>
            </a:xfrm>
            <a:prstGeom prst="line">
              <a:avLst/>
            </a:prstGeom>
            <a:noFill/>
            <a:ln w="28575" cap="flat" cmpd="sng" algn="ctr">
              <a:solidFill>
                <a:sysClr val="windowText" lastClr="000000"/>
              </a:solidFill>
              <a:prstDash val="solid"/>
            </a:ln>
            <a:effectLst/>
          </p:spPr>
        </p:cxnSp>
        <p:cxnSp>
          <p:nvCxnSpPr>
            <p:cNvPr id="120" name="Straight Connector 119"/>
            <p:cNvCxnSpPr/>
            <p:nvPr/>
          </p:nvCxnSpPr>
          <p:spPr>
            <a:xfrm>
              <a:off x="7239000" y="2133600"/>
              <a:ext cx="0" cy="332601"/>
            </a:xfrm>
            <a:prstGeom prst="line">
              <a:avLst/>
            </a:prstGeom>
            <a:noFill/>
            <a:ln w="12700" cap="flat" cmpd="sng" algn="ctr">
              <a:solidFill>
                <a:sysClr val="windowText" lastClr="000000"/>
              </a:solidFill>
              <a:prstDash val="solid"/>
            </a:ln>
            <a:effectLst/>
          </p:spPr>
        </p:cxnSp>
        <p:cxnSp>
          <p:nvCxnSpPr>
            <p:cNvPr id="121" name="Straight Connector 120"/>
            <p:cNvCxnSpPr/>
            <p:nvPr/>
          </p:nvCxnSpPr>
          <p:spPr>
            <a:xfrm>
              <a:off x="7315200" y="2133600"/>
              <a:ext cx="0" cy="332601"/>
            </a:xfrm>
            <a:prstGeom prst="line">
              <a:avLst/>
            </a:prstGeom>
            <a:noFill/>
            <a:ln w="57150" cap="flat" cmpd="sng" algn="ctr">
              <a:solidFill>
                <a:sysClr val="windowText" lastClr="000000"/>
              </a:solidFill>
              <a:prstDash val="solid"/>
            </a:ln>
            <a:effectLst/>
          </p:spPr>
        </p:cxnSp>
        <p:cxnSp>
          <p:nvCxnSpPr>
            <p:cNvPr id="122" name="Straight Connector 121"/>
            <p:cNvCxnSpPr/>
            <p:nvPr/>
          </p:nvCxnSpPr>
          <p:spPr>
            <a:xfrm>
              <a:off x="7391400" y="2133600"/>
              <a:ext cx="0" cy="332601"/>
            </a:xfrm>
            <a:prstGeom prst="line">
              <a:avLst/>
            </a:prstGeom>
            <a:noFill/>
            <a:ln w="3175" cap="flat" cmpd="sng" algn="ctr">
              <a:solidFill>
                <a:sysClr val="windowText" lastClr="000000"/>
              </a:solidFill>
              <a:prstDash val="solid"/>
            </a:ln>
            <a:effectLst/>
          </p:spPr>
        </p:cxnSp>
        <p:cxnSp>
          <p:nvCxnSpPr>
            <p:cNvPr id="123" name="Straight Connector 122"/>
            <p:cNvCxnSpPr/>
            <p:nvPr/>
          </p:nvCxnSpPr>
          <p:spPr>
            <a:xfrm>
              <a:off x="7467600" y="2133600"/>
              <a:ext cx="0" cy="332601"/>
            </a:xfrm>
            <a:prstGeom prst="line">
              <a:avLst/>
            </a:prstGeom>
            <a:noFill/>
            <a:ln w="28575" cap="flat" cmpd="sng" algn="ctr">
              <a:solidFill>
                <a:sysClr val="windowText" lastClr="000000"/>
              </a:solidFill>
              <a:prstDash val="solid"/>
            </a:ln>
            <a:effectLst/>
          </p:spPr>
        </p:cxnSp>
        <p:cxnSp>
          <p:nvCxnSpPr>
            <p:cNvPr id="124" name="Straight Connector 123"/>
            <p:cNvCxnSpPr/>
            <p:nvPr/>
          </p:nvCxnSpPr>
          <p:spPr>
            <a:xfrm>
              <a:off x="7543800" y="2133600"/>
              <a:ext cx="0" cy="332601"/>
            </a:xfrm>
            <a:prstGeom prst="line">
              <a:avLst/>
            </a:prstGeom>
            <a:noFill/>
            <a:ln w="28575" cap="flat" cmpd="sng" algn="ctr">
              <a:solidFill>
                <a:sysClr val="windowText" lastClr="000000"/>
              </a:solidFill>
              <a:prstDash val="solid"/>
            </a:ln>
            <a:effectLst/>
          </p:spPr>
        </p:cxnSp>
        <p:cxnSp>
          <p:nvCxnSpPr>
            <p:cNvPr id="125" name="Straight Connector 124"/>
            <p:cNvCxnSpPr/>
            <p:nvPr/>
          </p:nvCxnSpPr>
          <p:spPr>
            <a:xfrm>
              <a:off x="7620000" y="2133600"/>
              <a:ext cx="0" cy="332601"/>
            </a:xfrm>
            <a:prstGeom prst="line">
              <a:avLst/>
            </a:prstGeom>
            <a:noFill/>
            <a:ln w="12700" cap="flat" cmpd="sng" algn="ctr">
              <a:solidFill>
                <a:sysClr val="windowText" lastClr="000000"/>
              </a:solidFill>
              <a:prstDash val="solid"/>
            </a:ln>
            <a:effectLst/>
          </p:spPr>
        </p:cxnSp>
        <p:cxnSp>
          <p:nvCxnSpPr>
            <p:cNvPr id="126" name="Straight Connector 125"/>
            <p:cNvCxnSpPr/>
            <p:nvPr/>
          </p:nvCxnSpPr>
          <p:spPr>
            <a:xfrm>
              <a:off x="7696200" y="2133600"/>
              <a:ext cx="0" cy="332601"/>
            </a:xfrm>
            <a:prstGeom prst="line">
              <a:avLst/>
            </a:prstGeom>
            <a:noFill/>
            <a:ln w="57150" cap="flat" cmpd="sng" algn="ctr">
              <a:solidFill>
                <a:sysClr val="windowText" lastClr="000000"/>
              </a:solidFill>
              <a:prstDash val="solid"/>
            </a:ln>
            <a:effectLst/>
          </p:spPr>
        </p:cxnSp>
        <p:cxnSp>
          <p:nvCxnSpPr>
            <p:cNvPr id="127" name="Straight Connector 126"/>
            <p:cNvCxnSpPr/>
            <p:nvPr/>
          </p:nvCxnSpPr>
          <p:spPr>
            <a:xfrm>
              <a:off x="7772400" y="2133600"/>
              <a:ext cx="0" cy="332601"/>
            </a:xfrm>
            <a:prstGeom prst="line">
              <a:avLst/>
            </a:prstGeom>
            <a:noFill/>
            <a:ln w="28575" cap="flat" cmpd="sng" algn="ctr">
              <a:solidFill>
                <a:sysClr val="windowText" lastClr="000000"/>
              </a:solidFill>
              <a:prstDash val="solid"/>
            </a:ln>
            <a:effectLst/>
          </p:spPr>
        </p:cxnSp>
      </p:grpSp>
      <p:sp>
        <p:nvSpPr>
          <p:cNvPr id="128" name="TextBox 127"/>
          <p:cNvSpPr txBox="1"/>
          <p:nvPr/>
        </p:nvSpPr>
        <p:spPr>
          <a:xfrm>
            <a:off x="6324607" y="1447635"/>
            <a:ext cx="2759196" cy="369332"/>
          </a:xfrm>
          <a:prstGeom prst="rect">
            <a:avLst/>
          </a:prstGeom>
          <a:noFill/>
        </p:spPr>
        <p:txBody>
          <a:bodyPr wrap="square" rtlCol="0">
            <a:spAutoFit/>
          </a:bodyPr>
          <a:lstStyle/>
          <a:p>
            <a:pPr eaLnBrk="1" fontAlgn="auto" hangingPunct="1">
              <a:spcBef>
                <a:spcPts val="0"/>
              </a:spcBef>
              <a:spcAft>
                <a:spcPts val="0"/>
              </a:spcAft>
              <a:defRPr/>
            </a:pPr>
            <a:r>
              <a:rPr lang="es-GT" kern="0" noProof="0" dirty="0">
                <a:solidFill>
                  <a:sysClr val="windowText" lastClr="000000"/>
                </a:solidFill>
                <a:latin typeface="Arial" panose="020B0604020202020204" pitchFamily="34" charset="0"/>
              </a:rPr>
              <a:t>etiqueta de laboratorio</a:t>
            </a:r>
          </a:p>
        </p:txBody>
      </p:sp>
      <p:sp>
        <p:nvSpPr>
          <p:cNvPr id="129" name="TextBox 128"/>
          <p:cNvSpPr txBox="1"/>
          <p:nvPr/>
        </p:nvSpPr>
        <p:spPr>
          <a:xfrm>
            <a:off x="6648453" y="1840021"/>
            <a:ext cx="3458713" cy="369332"/>
          </a:xfrm>
          <a:prstGeom prst="rect">
            <a:avLst/>
          </a:prstGeom>
          <a:noFill/>
        </p:spPr>
        <p:txBody>
          <a:bodyPr wrap="square" rtlCol="0">
            <a:spAutoFit/>
          </a:bodyPr>
          <a:lstStyle/>
          <a:p>
            <a:pPr eaLnBrk="1" fontAlgn="auto" hangingPunct="1">
              <a:spcBef>
                <a:spcPts val="0"/>
              </a:spcBef>
              <a:spcAft>
                <a:spcPts val="0"/>
              </a:spcAft>
              <a:defRPr/>
            </a:pPr>
            <a:r>
              <a:rPr lang="es-GT" kern="0" noProof="0" dirty="0">
                <a:solidFill>
                  <a:sysClr val="windowText" lastClr="000000"/>
                </a:solidFill>
                <a:latin typeface="Arial" panose="020B0604020202020204" pitchFamily="34" charset="0"/>
              </a:rPr>
              <a:t>etiqueta FRC</a:t>
            </a:r>
          </a:p>
        </p:txBody>
      </p:sp>
      <p:sp>
        <p:nvSpPr>
          <p:cNvPr id="130" name="TextBox 129"/>
          <p:cNvSpPr txBox="1"/>
          <p:nvPr/>
        </p:nvSpPr>
        <p:spPr>
          <a:xfrm>
            <a:off x="6953254" y="2304922"/>
            <a:ext cx="2422978" cy="369332"/>
          </a:xfrm>
          <a:prstGeom prst="rect">
            <a:avLst/>
          </a:prstGeom>
          <a:noFill/>
        </p:spPr>
        <p:txBody>
          <a:bodyPr wrap="square" rtlCol="0">
            <a:spAutoFit/>
          </a:bodyPr>
          <a:lstStyle/>
          <a:p>
            <a:pPr eaLnBrk="1" fontAlgn="auto" hangingPunct="1">
              <a:spcBef>
                <a:spcPts val="0"/>
              </a:spcBef>
              <a:spcAft>
                <a:spcPts val="0"/>
              </a:spcAft>
              <a:defRPr/>
            </a:pPr>
            <a:r>
              <a:rPr lang="es-GT" kern="0" noProof="0">
                <a:solidFill>
                  <a:sysClr val="windowText" lastClr="000000"/>
                </a:solidFill>
                <a:latin typeface="Arial" panose="020B0604020202020204" pitchFamily="34" charset="0"/>
              </a:rPr>
              <a:t>etiqueta extra</a:t>
            </a:r>
          </a:p>
        </p:txBody>
      </p:sp>
      <p:sp>
        <p:nvSpPr>
          <p:cNvPr id="131" name="Rounded Rectangle 130"/>
          <p:cNvSpPr/>
          <p:nvPr/>
        </p:nvSpPr>
        <p:spPr>
          <a:xfrm>
            <a:off x="1743461" y="3287725"/>
            <a:ext cx="3129721" cy="1035900"/>
          </a:xfrm>
          <a:prstGeom prst="roundRect">
            <a:avLst/>
          </a:prstGeom>
          <a:solidFill>
            <a:sysClr val="window" lastClr="FFFFFF"/>
          </a:solidFill>
          <a:ln w="254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r>
              <a:rPr lang="es-GT" kern="0" noProof="0" dirty="0">
                <a:solidFill>
                  <a:sysClr val="windowText" lastClr="000000"/>
                </a:solidFill>
                <a:latin typeface="Arial" panose="020B0604020202020204" pitchFamily="34" charset="0"/>
              </a:rPr>
              <a:t>Los miembros del equipo rellenan el FRC, toman muestras y las guardan en una hielera</a:t>
            </a:r>
          </a:p>
        </p:txBody>
      </p:sp>
      <p:cxnSp>
        <p:nvCxnSpPr>
          <p:cNvPr id="132" name="Straight Arrow Connector 131"/>
          <p:cNvCxnSpPr>
            <a:cxnSpLocks/>
          </p:cNvCxnSpPr>
          <p:nvPr/>
        </p:nvCxnSpPr>
        <p:spPr>
          <a:xfrm>
            <a:off x="7052314" y="3656687"/>
            <a:ext cx="1463040" cy="0"/>
          </a:xfrm>
          <a:prstGeom prst="straightConnector1">
            <a:avLst/>
          </a:prstGeom>
          <a:noFill/>
          <a:ln w="38100" cap="flat" cmpd="sng" algn="ctr">
            <a:solidFill>
              <a:sysClr val="windowText" lastClr="000000"/>
            </a:solidFill>
            <a:prstDash val="solid"/>
            <a:tailEnd type="triangle"/>
          </a:ln>
          <a:effectLst/>
        </p:spPr>
      </p:cxnSp>
      <p:sp>
        <p:nvSpPr>
          <p:cNvPr id="133" name="Rounded Rectangle 132"/>
          <p:cNvSpPr/>
          <p:nvPr/>
        </p:nvSpPr>
        <p:spPr>
          <a:xfrm>
            <a:off x="8525331" y="3035822"/>
            <a:ext cx="2422975" cy="1001865"/>
          </a:xfrm>
          <a:prstGeom prst="roundRect">
            <a:avLst/>
          </a:prstGeom>
          <a:solidFill>
            <a:sysClr val="window" lastClr="FFFFFF"/>
          </a:solidFill>
          <a:ln w="254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r>
              <a:rPr lang="es-GT" kern="0" noProof="0" dirty="0">
                <a:solidFill>
                  <a:sysClr val="windowText" lastClr="000000"/>
                </a:solidFill>
                <a:latin typeface="Arial" panose="020B0604020202020204" pitchFamily="34" charset="0"/>
              </a:rPr>
              <a:t>El laboratorio analiza las muestras &lt;18 horas después de su recepción</a:t>
            </a:r>
          </a:p>
        </p:txBody>
      </p:sp>
      <p:sp>
        <p:nvSpPr>
          <p:cNvPr id="136" name="Rounded Rectangle 135"/>
          <p:cNvSpPr/>
          <p:nvPr/>
        </p:nvSpPr>
        <p:spPr>
          <a:xfrm>
            <a:off x="8487537" y="4965892"/>
            <a:ext cx="2422974" cy="975664"/>
          </a:xfrm>
          <a:prstGeom prst="roundRect">
            <a:avLst/>
          </a:prstGeom>
          <a:solidFill>
            <a:sysClr val="window" lastClr="FFFFFF"/>
          </a:solidFill>
          <a:ln w="254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r>
              <a:rPr lang="es-GT" kern="0" noProof="0" dirty="0">
                <a:solidFill>
                  <a:sysClr val="windowText" lastClr="000000"/>
                </a:solidFill>
                <a:latin typeface="Arial" panose="020B0604020202020204" pitchFamily="34" charset="0"/>
              </a:rPr>
              <a:t>Resultados enviados por correo electrónico al OMD, </a:t>
            </a:r>
            <a:r>
              <a:rPr lang="es-GT" kern="0" dirty="0">
                <a:solidFill>
                  <a:sysClr val="windowText" lastClr="000000"/>
                </a:solidFill>
                <a:latin typeface="Arial" panose="020B0604020202020204" pitchFamily="34" charset="0"/>
              </a:rPr>
              <a:t>con identificaciones</a:t>
            </a:r>
          </a:p>
        </p:txBody>
      </p:sp>
      <p:sp>
        <p:nvSpPr>
          <p:cNvPr id="137" name="Rounded Rectangle 136"/>
          <p:cNvSpPr/>
          <p:nvPr/>
        </p:nvSpPr>
        <p:spPr>
          <a:xfrm>
            <a:off x="5275939" y="3140622"/>
            <a:ext cx="2000248" cy="1264639"/>
          </a:xfrm>
          <a:prstGeom prst="roundRect">
            <a:avLst/>
          </a:prstGeom>
          <a:solidFill>
            <a:sysClr val="window" lastClr="FFFFFF"/>
          </a:solidFill>
          <a:ln w="254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r>
              <a:rPr lang="en-US" kern="0">
                <a:solidFill>
                  <a:sysClr val="windowText" lastClr="000000"/>
                </a:solidFill>
                <a:latin typeface="Arial" panose="020B0604020202020204" pitchFamily="34" charset="0"/>
              </a:rPr>
              <a:t>Muestras de laboratorio etiquetadas con etiqueta de laboratorio</a:t>
            </a:r>
          </a:p>
        </p:txBody>
      </p:sp>
      <p:sp>
        <p:nvSpPr>
          <p:cNvPr id="138" name="Rounded Rectangle 137"/>
          <p:cNvSpPr/>
          <p:nvPr/>
        </p:nvSpPr>
        <p:spPr>
          <a:xfrm>
            <a:off x="2346461" y="4932313"/>
            <a:ext cx="1815970" cy="1009241"/>
          </a:xfrm>
          <a:prstGeom prst="roundRect">
            <a:avLst/>
          </a:prstGeom>
          <a:solidFill>
            <a:sysClr val="window" lastClr="FFFFFF"/>
          </a:solidFill>
          <a:ln w="254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r>
              <a:rPr lang="es-GT" kern="0" noProof="0" dirty="0">
                <a:solidFill>
                  <a:sysClr val="windowText" lastClr="000000"/>
                </a:solidFill>
                <a:latin typeface="Arial" panose="020B0604020202020204" pitchFamily="34" charset="0"/>
              </a:rPr>
              <a:t>Los FRC se envían al OMD al final de cada día</a:t>
            </a:r>
          </a:p>
        </p:txBody>
      </p:sp>
      <p:cxnSp>
        <p:nvCxnSpPr>
          <p:cNvPr id="139" name="Straight Arrow Connector 138"/>
          <p:cNvCxnSpPr/>
          <p:nvPr/>
        </p:nvCxnSpPr>
        <p:spPr>
          <a:xfrm>
            <a:off x="3505207" y="4190553"/>
            <a:ext cx="3861" cy="731520"/>
          </a:xfrm>
          <a:prstGeom prst="straightConnector1">
            <a:avLst/>
          </a:prstGeom>
          <a:noFill/>
          <a:ln w="38100" cap="flat" cmpd="sng" algn="ctr">
            <a:solidFill>
              <a:sysClr val="windowText" lastClr="000000"/>
            </a:solidFill>
            <a:prstDash val="solid"/>
            <a:tailEnd type="triangle"/>
          </a:ln>
          <a:effectLst/>
        </p:spPr>
      </p:cxnSp>
      <p:sp>
        <p:nvSpPr>
          <p:cNvPr id="140" name="TextBox 139"/>
          <p:cNvSpPr txBox="1"/>
          <p:nvPr/>
        </p:nvSpPr>
        <p:spPr>
          <a:xfrm>
            <a:off x="905684" y="4369731"/>
            <a:ext cx="1516746" cy="830997"/>
          </a:xfrm>
          <a:prstGeom prst="rect">
            <a:avLst/>
          </a:prstGeom>
          <a:noFill/>
        </p:spPr>
        <p:txBody>
          <a:bodyPr wrap="square" rtlCol="0">
            <a:spAutoFit/>
          </a:bodyPr>
          <a:lstStyle/>
          <a:p>
            <a:pPr algn="ctr" eaLnBrk="1" fontAlgn="auto" hangingPunct="1">
              <a:spcBef>
                <a:spcPts val="0"/>
              </a:spcBef>
              <a:spcAft>
                <a:spcPts val="0"/>
              </a:spcAft>
              <a:defRPr/>
            </a:pPr>
            <a:r>
              <a:rPr lang="es-GT" sz="1600" kern="0" noProof="0" dirty="0">
                <a:solidFill>
                  <a:sysClr val="windowText" lastClr="000000"/>
                </a:solidFill>
                <a:latin typeface="Arial" panose="020B0604020202020204" pitchFamily="34" charset="0"/>
              </a:rPr>
              <a:t>Los FRC reciben una etiqueta FRC</a:t>
            </a:r>
          </a:p>
        </p:txBody>
      </p:sp>
      <p:sp>
        <p:nvSpPr>
          <p:cNvPr id="141" name="Rounded Rectangle 140"/>
          <p:cNvSpPr/>
          <p:nvPr/>
        </p:nvSpPr>
        <p:spPr>
          <a:xfrm>
            <a:off x="4610284" y="4503668"/>
            <a:ext cx="2571392" cy="1472481"/>
          </a:xfrm>
          <a:prstGeom prst="roundRect">
            <a:avLst/>
          </a:prstGeom>
          <a:solidFill>
            <a:sysClr val="window" lastClr="FFFFFF"/>
          </a:solidFill>
          <a:ln w="254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r>
              <a:rPr lang="es-GT" kern="0" noProof="0" dirty="0">
                <a:solidFill>
                  <a:sysClr val="windowText" lastClr="000000"/>
                </a:solidFill>
                <a:latin typeface="Arial" panose="020B0604020202020204" pitchFamily="34" charset="0"/>
              </a:rPr>
              <a:t>Notificación del estado a los pacientes;</a:t>
            </a:r>
            <a:br>
              <a:rPr lang="es-GT" kern="0" noProof="0" dirty="0">
                <a:solidFill>
                  <a:sysClr val="windowText" lastClr="000000"/>
                </a:solidFill>
                <a:latin typeface="Arial" panose="020B0604020202020204" pitchFamily="34" charset="0"/>
              </a:rPr>
            </a:br>
            <a:r>
              <a:rPr lang="es-GT" kern="0" noProof="0" dirty="0">
                <a:solidFill>
                  <a:sysClr val="windowText" lastClr="000000"/>
                </a:solidFill>
                <a:latin typeface="Arial" panose="020B0604020202020204" pitchFamily="34" charset="0"/>
              </a:rPr>
              <a:t>Datos introducidos, analizados por ELDS</a:t>
            </a:r>
          </a:p>
        </p:txBody>
      </p:sp>
      <p:sp>
        <p:nvSpPr>
          <p:cNvPr id="2" name="Title 1">
            <a:extLst>
              <a:ext uri="{FF2B5EF4-FFF2-40B4-BE49-F238E27FC236}">
                <a16:creationId xmlns:a16="http://schemas.microsoft.com/office/drawing/2014/main" id="{EE62AD93-15C6-4595-93E3-818083AB3F5B}"/>
              </a:ext>
            </a:extLst>
          </p:cNvPr>
          <p:cNvSpPr>
            <a:spLocks noGrp="1"/>
          </p:cNvSpPr>
          <p:nvPr>
            <p:ph type="title"/>
          </p:nvPr>
        </p:nvSpPr>
        <p:spPr>
          <a:xfrm>
            <a:off x="838200" y="-13978"/>
            <a:ext cx="10515600" cy="1271278"/>
          </a:xfrm>
          <a:prstGeom prst="rect">
            <a:avLst/>
          </a:prstGeom>
        </p:spPr>
        <p:txBody>
          <a:bodyPr/>
          <a:lstStyle/>
          <a:p>
            <a:r>
              <a:rPr lang="es-GT" noProof="0" dirty="0"/>
              <a:t>Ejemplo: protocolo de recolección </a:t>
            </a:r>
            <a:br>
              <a:rPr lang="es-GT" noProof="0" dirty="0"/>
            </a:br>
            <a:r>
              <a:rPr lang="es-GT" noProof="0" dirty="0"/>
              <a:t>de espécimen </a:t>
            </a:r>
          </a:p>
        </p:txBody>
      </p:sp>
      <p:sp>
        <p:nvSpPr>
          <p:cNvPr id="4" name="TextBox 3">
            <a:extLst>
              <a:ext uri="{FF2B5EF4-FFF2-40B4-BE49-F238E27FC236}">
                <a16:creationId xmlns:a16="http://schemas.microsoft.com/office/drawing/2014/main" id="{1B757203-DD48-41D2-84A4-48BB756E8DE9}"/>
              </a:ext>
            </a:extLst>
          </p:cNvPr>
          <p:cNvSpPr txBox="1"/>
          <p:nvPr/>
        </p:nvSpPr>
        <p:spPr>
          <a:xfrm>
            <a:off x="847730" y="5987662"/>
            <a:ext cx="10363199" cy="646331"/>
          </a:xfrm>
          <a:prstGeom prst="rect">
            <a:avLst/>
          </a:prstGeom>
          <a:noFill/>
        </p:spPr>
        <p:txBody>
          <a:bodyPr wrap="square" rtlCol="0">
            <a:spAutoFit/>
          </a:bodyPr>
          <a:lstStyle/>
          <a:p>
            <a:r>
              <a:rPr lang="es-GT" b="1" noProof="0" dirty="0">
                <a:cs typeface="Times New Roman" panose="02020603050405020304" pitchFamily="18" charset="0"/>
              </a:rPr>
              <a:t>FRC </a:t>
            </a:r>
            <a:r>
              <a:rPr lang="es-GT" noProof="0" dirty="0">
                <a:cs typeface="Times New Roman" panose="02020603050405020304" pitchFamily="18" charset="0"/>
              </a:rPr>
              <a:t>= formulario de reporte de casos; OMD</a:t>
            </a:r>
            <a:r>
              <a:rPr lang="es-GT" b="1" noProof="0" dirty="0">
                <a:cs typeface="Times New Roman" panose="02020603050405020304" pitchFamily="18" charset="0"/>
              </a:rPr>
              <a:t> </a:t>
            </a:r>
            <a:r>
              <a:rPr lang="es-GT" noProof="0" dirty="0">
                <a:cs typeface="Times New Roman" panose="02020603050405020304" pitchFamily="18" charset="0"/>
              </a:rPr>
              <a:t>= oficial médico de distrito; </a:t>
            </a:r>
            <a:r>
              <a:rPr lang="es-GT" b="1" noProof="0" dirty="0">
                <a:cs typeface="Times New Roman" panose="02020603050405020304" pitchFamily="18" charset="0"/>
              </a:rPr>
              <a:t>ELDS </a:t>
            </a:r>
            <a:r>
              <a:rPr lang="es-GT" noProof="0" dirty="0">
                <a:cs typeface="Times New Roman" panose="02020603050405020304" pitchFamily="18" charset="0"/>
              </a:rPr>
              <a:t>= equipo de logística Distrito de salud. </a:t>
            </a:r>
          </a:p>
        </p:txBody>
      </p:sp>
    </p:spTree>
    <p:extLst>
      <p:ext uri="{BB962C8B-B14F-4D97-AF65-F5344CB8AC3E}">
        <p14:creationId xmlns:p14="http://schemas.microsoft.com/office/powerpoint/2010/main" val="80529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sz="half" idx="2"/>
          </p:nvPr>
        </p:nvSpPr>
        <p:spPr>
          <a:xfrm>
            <a:off x="322729" y="1478857"/>
            <a:ext cx="7470917" cy="4639309"/>
          </a:xfrm>
        </p:spPr>
        <p:txBody>
          <a:bodyPr/>
          <a:lstStyle/>
          <a:p>
            <a:pPr marL="0" indent="0">
              <a:buNone/>
              <a:defRPr/>
            </a:pPr>
            <a:r>
              <a:rPr lang="es-GT" sz="2400" b="1" noProof="0" dirty="0">
                <a:latin typeface="Arial" panose="020B0604020202020204" pitchFamily="34" charset="0"/>
                <a:ea typeface="Tahoma" panose="020B0604030504040204" pitchFamily="34" charset="0"/>
                <a:cs typeface="Arial" panose="020B0604020202020204" pitchFamily="34" charset="0"/>
              </a:rPr>
              <a:t>Debe contener:</a:t>
            </a:r>
          </a:p>
          <a:p>
            <a:pPr marL="172720" lvl="1" indent="-169545">
              <a:buClrTx/>
              <a:buFont typeface="Arial" panose="020B0604020202020204" pitchFamily="34" charset="0"/>
              <a:buChar char="•"/>
              <a:defRPr/>
            </a:pPr>
            <a:r>
              <a:rPr lang="es-GT" sz="2400" noProof="0" dirty="0">
                <a:latin typeface="Arial" panose="020B0604020202020204" pitchFamily="34" charset="0"/>
                <a:ea typeface="Tahoma" panose="020B0604030504040204" pitchFamily="34" charset="0"/>
                <a:cs typeface="Arial" panose="020B0604020202020204" pitchFamily="34" charset="0"/>
              </a:rPr>
              <a:t>Nombre del paciente</a:t>
            </a:r>
          </a:p>
          <a:p>
            <a:pPr marL="172720" lvl="1" indent="-169545">
              <a:buClrTx/>
              <a:buFont typeface="Arial" panose="020B0604020202020204" pitchFamily="34" charset="0"/>
              <a:buChar char="•"/>
              <a:defRPr/>
            </a:pPr>
            <a:r>
              <a:rPr lang="es-GT" sz="2400" noProof="0" dirty="0">
                <a:latin typeface="Arial"/>
                <a:ea typeface="Tahoma"/>
                <a:cs typeface="Arial"/>
              </a:rPr>
              <a:t>Identificación única (número de expediente </a:t>
            </a:r>
            <a:br>
              <a:rPr lang="es-GT" sz="2400" noProof="0" dirty="0">
                <a:latin typeface="Arial"/>
                <a:ea typeface="Tahoma"/>
                <a:cs typeface="Arial"/>
              </a:rPr>
            </a:br>
            <a:r>
              <a:rPr lang="es-GT" sz="2400" noProof="0" dirty="0">
                <a:latin typeface="Arial"/>
                <a:ea typeface="Tahoma"/>
                <a:cs typeface="Arial"/>
              </a:rPr>
              <a:t>clínico, etc.)</a:t>
            </a:r>
          </a:p>
          <a:p>
            <a:pPr marL="172720" lvl="1" indent="-169545">
              <a:buClrTx/>
              <a:buFont typeface="Arial" panose="020B0604020202020204" pitchFamily="34" charset="0"/>
              <a:buChar char="•"/>
              <a:defRPr/>
            </a:pPr>
            <a:r>
              <a:rPr lang="es-GT" sz="2400" noProof="0" dirty="0">
                <a:latin typeface="Arial" panose="020B0604020202020204" pitchFamily="34" charset="0"/>
                <a:ea typeface="Tahoma" panose="020B0604030504040204" pitchFamily="34" charset="0"/>
                <a:cs typeface="Arial" panose="020B0604020202020204" pitchFamily="34" charset="0"/>
              </a:rPr>
              <a:t>Fuente anatómica </a:t>
            </a:r>
          </a:p>
          <a:p>
            <a:pPr marL="172720" lvl="1" indent="-169545">
              <a:buClrTx/>
              <a:buFont typeface="Arial" panose="020B0604020202020204" pitchFamily="34" charset="0"/>
              <a:buChar char="•"/>
              <a:defRPr/>
            </a:pPr>
            <a:r>
              <a:rPr lang="es-GT" sz="2400" noProof="0" dirty="0">
                <a:latin typeface="Arial" panose="020B0604020202020204" pitchFamily="34" charset="0"/>
                <a:ea typeface="Tahoma" panose="020B0604030504040204" pitchFamily="34" charset="0"/>
                <a:cs typeface="Arial" panose="020B0604020202020204" pitchFamily="34" charset="0"/>
              </a:rPr>
              <a:t>Fecha y hora de recolección </a:t>
            </a:r>
          </a:p>
          <a:p>
            <a:pPr marL="0" indent="0">
              <a:buNone/>
              <a:defRPr/>
            </a:pPr>
            <a:r>
              <a:rPr lang="es-GT" sz="2400" b="1" noProof="0" dirty="0"/>
              <a:t>Debería:</a:t>
            </a:r>
            <a:endParaRPr lang="es-GT" sz="2400" b="1" noProof="0" dirty="0">
              <a:latin typeface="Arial" panose="020B0604020202020204" pitchFamily="34" charset="0"/>
              <a:cs typeface="Arial" panose="020B0604020202020204" pitchFamily="34" charset="0"/>
            </a:endParaRPr>
          </a:p>
          <a:p>
            <a:pPr marL="231775" lvl="1" indent="-169545">
              <a:buClrTx/>
              <a:buFont typeface="Arial" panose="020B0604020202020204" pitchFamily="34" charset="0"/>
              <a:buChar char="•"/>
              <a:defRPr/>
            </a:pPr>
            <a:r>
              <a:rPr lang="es-GT" sz="2400" noProof="0" dirty="0">
                <a:latin typeface="Arial" panose="020B0604020202020204" pitchFamily="34" charset="0"/>
                <a:cs typeface="Arial" panose="020B0604020202020204" pitchFamily="34" charset="0"/>
              </a:rPr>
              <a:t>Ser un código de barras o en rotulador permanente</a:t>
            </a:r>
          </a:p>
          <a:p>
            <a:pPr marL="231775" lvl="1" indent="-169545">
              <a:buClrTx/>
              <a:buFont typeface="Arial" panose="020B0604020202020204" pitchFamily="34" charset="0"/>
              <a:buChar char="•"/>
              <a:defRPr/>
            </a:pPr>
            <a:r>
              <a:rPr lang="es-GT" sz="2400" noProof="0" dirty="0">
                <a:latin typeface="Arial" panose="020B0604020202020204" pitchFamily="34" charset="0"/>
                <a:cs typeface="Arial" panose="020B0604020202020204" pitchFamily="34" charset="0"/>
              </a:rPr>
              <a:t>Adherirse al envase en condiciones de congelación</a:t>
            </a:r>
          </a:p>
          <a:p>
            <a:pPr marL="231775" lvl="1" indent="-169545">
              <a:buClrTx/>
              <a:buFont typeface="Arial" panose="020B0604020202020204" pitchFamily="34" charset="0"/>
              <a:buChar char="•"/>
              <a:defRPr/>
            </a:pPr>
            <a:r>
              <a:rPr lang="es-GT" sz="2400" noProof="0" dirty="0">
                <a:latin typeface="Arial" panose="020B0604020202020204" pitchFamily="34" charset="0"/>
                <a:cs typeface="Arial" panose="020B0604020202020204" pitchFamily="34" charset="0"/>
              </a:rPr>
              <a:t>Colocarse en el recipiente, no en la tapa</a:t>
            </a:r>
          </a:p>
          <a:p>
            <a:pPr marL="0" indent="0">
              <a:buNone/>
              <a:defRPr/>
            </a:pPr>
            <a:endParaRPr lang="en-US" sz="2400" dirty="0"/>
          </a:p>
          <a:p>
            <a:pPr marL="287020" indent="-287020"/>
            <a:endParaRPr lang="en-US" dirty="0"/>
          </a:p>
        </p:txBody>
      </p:sp>
      <p:sp>
        <p:nvSpPr>
          <p:cNvPr id="2" name="Title 1">
            <a:extLst>
              <a:ext uri="{FF2B5EF4-FFF2-40B4-BE49-F238E27FC236}">
                <a16:creationId xmlns:a16="http://schemas.microsoft.com/office/drawing/2014/main" id="{463DDDA9-5532-455B-9E9D-7BA9172A39C0}"/>
              </a:ext>
            </a:extLst>
          </p:cNvPr>
          <p:cNvSpPr>
            <a:spLocks noGrp="1"/>
          </p:cNvSpPr>
          <p:nvPr>
            <p:ph type="title"/>
          </p:nvPr>
        </p:nvSpPr>
        <p:spPr>
          <a:prstGeom prst="rect">
            <a:avLst/>
          </a:prstGeom>
        </p:spPr>
        <p:txBody>
          <a:bodyPr/>
          <a:lstStyle/>
          <a:p>
            <a:r>
              <a:rPr lang="es-GT" noProof="0" dirty="0"/>
              <a:t>Etiquetas de espécimen </a:t>
            </a:r>
          </a:p>
        </p:txBody>
      </p:sp>
      <p:sp>
        <p:nvSpPr>
          <p:cNvPr id="8" name="Text Box 1"/>
          <p:cNvSpPr txBox="1"/>
          <p:nvPr/>
        </p:nvSpPr>
        <p:spPr>
          <a:xfrm>
            <a:off x="7448579" y="1450653"/>
            <a:ext cx="3404562" cy="1228478"/>
          </a:xfrm>
          <a:prstGeom prst="rect">
            <a:avLst/>
          </a:prstGeom>
          <a:solidFill>
            <a:schemeClr val="bg2"/>
          </a:solidFill>
          <a:ln w="38100">
            <a:solidFill>
              <a:schemeClr val="tx1"/>
            </a:solidFill>
          </a:ln>
        </p:spPr>
        <p:txBody>
          <a:bodyPr wrap="square">
            <a:spAutoFit/>
          </a:bodyPr>
          <a:lstStyle/>
          <a:p>
            <a:pPr>
              <a:lnSpc>
                <a:spcPct val="107000"/>
              </a:lnSpc>
              <a:spcAft>
                <a:spcPts val="600"/>
              </a:spcAft>
              <a:defRPr/>
            </a:pPr>
            <a:r>
              <a:rPr lang="es-GT" sz="1400" noProof="0" dirty="0">
                <a:effectLst>
                  <a:outerShdw blurRad="38100" dist="25400" dir="5400000" algn="ctr">
                    <a:srgbClr val="6E747A">
                      <a:alpha val="43000"/>
                    </a:srgbClr>
                  </a:outerShdw>
                </a:effectLst>
                <a:latin typeface="Arial" panose="020B0604020202020204" pitchFamily="34" charset="0"/>
                <a:ea typeface="Calibri" panose="020F0502020204030204" pitchFamily="34" charset="0"/>
              </a:rPr>
              <a:t>Tipo de muestra _________________</a:t>
            </a:r>
            <a:endParaRPr lang="es-GT" sz="1400" noProof="0" dirty="0">
              <a:latin typeface="Arial" panose="020B0604020202020204" pitchFamily="34" charset="0"/>
              <a:ea typeface="Calibri" panose="020F0502020204030204" pitchFamily="34" charset="0"/>
            </a:endParaRPr>
          </a:p>
          <a:p>
            <a:pPr>
              <a:lnSpc>
                <a:spcPct val="107000"/>
              </a:lnSpc>
              <a:spcAft>
                <a:spcPts val="600"/>
              </a:spcAft>
              <a:defRPr/>
            </a:pPr>
            <a:r>
              <a:rPr lang="es-GT" sz="1400" noProof="0" dirty="0">
                <a:effectLst>
                  <a:outerShdw blurRad="38100" dist="25400" dir="5400000" algn="ctr">
                    <a:srgbClr val="6E747A">
                      <a:alpha val="43000"/>
                    </a:srgbClr>
                  </a:outerShdw>
                </a:effectLst>
                <a:latin typeface="Arial" panose="020B0604020202020204" pitchFamily="34" charset="0"/>
                <a:ea typeface="Calibri" panose="020F0502020204030204" pitchFamily="34" charset="0"/>
              </a:rPr>
              <a:t>Nombre paciente__________________</a:t>
            </a:r>
            <a:endParaRPr lang="es-GT" sz="1400" noProof="0" dirty="0">
              <a:latin typeface="Arial" panose="020B0604020202020204" pitchFamily="34" charset="0"/>
              <a:ea typeface="Calibri" panose="020F0502020204030204" pitchFamily="34" charset="0"/>
            </a:endParaRPr>
          </a:p>
          <a:p>
            <a:pPr>
              <a:lnSpc>
                <a:spcPct val="107000"/>
              </a:lnSpc>
              <a:spcAft>
                <a:spcPts val="600"/>
              </a:spcAft>
              <a:defRPr/>
            </a:pPr>
            <a:r>
              <a:rPr lang="es-GT" sz="1400" noProof="0" dirty="0" err="1">
                <a:effectLst>
                  <a:outerShdw blurRad="38100" dist="25400" dir="5400000" algn="ctr">
                    <a:srgbClr val="6E747A">
                      <a:alpha val="43000"/>
                    </a:srgbClr>
                  </a:outerShdw>
                </a:effectLst>
                <a:latin typeface="Arial" panose="020B0604020202020204" pitchFamily="34" charset="0"/>
                <a:ea typeface="Calibri" panose="020F0502020204030204" pitchFamily="34" charset="0"/>
              </a:rPr>
              <a:t>Especimen</a:t>
            </a:r>
            <a:r>
              <a:rPr lang="es-GT" sz="1400" noProof="0" dirty="0">
                <a:effectLst>
                  <a:outerShdw blurRad="38100" dist="25400" dir="5400000" algn="ctr">
                    <a:srgbClr val="6E747A">
                      <a:alpha val="43000"/>
                    </a:srgbClr>
                  </a:outerShdw>
                </a:effectLst>
                <a:latin typeface="Arial" panose="020B0604020202020204" pitchFamily="34" charset="0"/>
                <a:ea typeface="Calibri" panose="020F0502020204030204" pitchFamily="34" charset="0"/>
              </a:rPr>
              <a:t> ID____________________</a:t>
            </a:r>
            <a:endParaRPr lang="es-GT" sz="1400" noProof="0" dirty="0">
              <a:latin typeface="Arial" panose="020B0604020202020204" pitchFamily="34" charset="0"/>
              <a:ea typeface="Calibri" panose="020F0502020204030204" pitchFamily="34" charset="0"/>
            </a:endParaRPr>
          </a:p>
          <a:p>
            <a:pPr>
              <a:lnSpc>
                <a:spcPct val="107000"/>
              </a:lnSpc>
              <a:spcAft>
                <a:spcPts val="600"/>
              </a:spcAft>
              <a:defRPr/>
            </a:pPr>
            <a:r>
              <a:rPr lang="es-GT" sz="1400" noProof="0" dirty="0">
                <a:effectLst>
                  <a:outerShdw blurRad="38100" dist="25400" dir="5400000" algn="ctr">
                    <a:srgbClr val="6E747A">
                      <a:alpha val="43000"/>
                    </a:srgbClr>
                  </a:outerShdw>
                </a:effectLst>
                <a:latin typeface="Arial" panose="020B0604020202020204" pitchFamily="34" charset="0"/>
                <a:ea typeface="Calibri" panose="020F0502020204030204" pitchFamily="34" charset="0"/>
              </a:rPr>
              <a:t>Fecha____/___/____Hora___:______</a:t>
            </a:r>
            <a:endParaRPr lang="es-GT" sz="1400" noProof="0" dirty="0">
              <a:latin typeface="Arial" panose="020B0604020202020204" pitchFamily="34" charset="0"/>
              <a:ea typeface="Calibri" panose="020F0502020204030204" pitchFamily="34" charset="0"/>
            </a:endParaRPr>
          </a:p>
        </p:txBody>
      </p:sp>
      <p:pic>
        <p:nvPicPr>
          <p:cNvPr id="55302" name="Picture 9"/>
          <p:cNvPicPr>
            <a:picLocks noChangeAspect="1"/>
          </p:cNvPicPr>
          <p:nvPr/>
        </p:nvPicPr>
        <p:blipFill>
          <a:blip r:embed="rId3">
            <a:extLst>
              <a:ext uri="{28A0092B-C50C-407E-A947-70E740481C1C}">
                <a14:useLocalDpi xmlns:a14="http://schemas.microsoft.com/office/drawing/2010/main" val="0"/>
              </a:ext>
            </a:extLst>
          </a:blip>
          <a:srcRect l="8073" t="20573" r="9636" b="21878"/>
          <a:stretch>
            <a:fillRect/>
          </a:stretch>
        </p:blipFill>
        <p:spPr bwMode="auto">
          <a:xfrm>
            <a:off x="7793647" y="4716765"/>
            <a:ext cx="2714423" cy="150581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5BEE2286-CED2-FFE9-1952-7A01383FFA1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508" t="31491" r="45429" b="13949"/>
          <a:stretch/>
        </p:blipFill>
        <p:spPr bwMode="auto">
          <a:xfrm>
            <a:off x="7865344" y="2783548"/>
            <a:ext cx="2571030" cy="18288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63871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2DFFF4-FB6C-BD05-F7C9-93711A6F912D}"/>
              </a:ext>
            </a:extLst>
          </p:cNvPr>
          <p:cNvSpPr>
            <a:spLocks noGrp="1"/>
          </p:cNvSpPr>
          <p:nvPr>
            <p:ph sz="half" idx="2"/>
          </p:nvPr>
        </p:nvSpPr>
        <p:spPr>
          <a:xfrm>
            <a:off x="297704" y="1330901"/>
            <a:ext cx="7304568" cy="4639309"/>
          </a:xfrm>
        </p:spPr>
        <p:txBody>
          <a:bodyPr/>
          <a:lstStyle/>
          <a:p>
            <a:pPr marL="514350" indent="-514350">
              <a:buFont typeface="+mj-lt"/>
              <a:buAutoNum type="arabicPeriod"/>
              <a:defRPr/>
            </a:pPr>
            <a:r>
              <a:rPr lang="es-GT" sz="2800" noProof="0" dirty="0">
                <a:solidFill>
                  <a:srgbClr val="140606"/>
                </a:solidFill>
                <a:latin typeface="Arial" panose="020B0604020202020204" pitchFamily="34" charset="0"/>
                <a:ea typeface="Tahoma" panose="020B0604030504040204" pitchFamily="34" charset="0"/>
              </a:rPr>
              <a:t>Coloque las muestras de sangre en bolsas de riesgo biológico </a:t>
            </a:r>
            <a:r>
              <a:rPr lang="es-GT" noProof="0" dirty="0">
                <a:solidFill>
                  <a:srgbClr val="140606"/>
                </a:solidFill>
                <a:latin typeface="Arial" panose="020B0604020202020204" pitchFamily="34" charset="0"/>
                <a:ea typeface="Tahoma" panose="020B0604030504040204" pitchFamily="34" charset="0"/>
              </a:rPr>
              <a:t>y </a:t>
            </a:r>
            <a:br>
              <a:rPr lang="es-GT" noProof="0" dirty="0">
                <a:solidFill>
                  <a:srgbClr val="140606"/>
                </a:solidFill>
                <a:latin typeface="Arial" panose="020B0604020202020204" pitchFamily="34" charset="0"/>
                <a:ea typeface="Tahoma" panose="020B0604030504040204" pitchFamily="34" charset="0"/>
              </a:rPr>
            </a:br>
            <a:r>
              <a:rPr lang="es-GT" sz="2800" noProof="0" dirty="0">
                <a:solidFill>
                  <a:srgbClr val="140606"/>
                </a:solidFill>
                <a:latin typeface="Arial" panose="020B0604020202020204" pitchFamily="34" charset="0"/>
                <a:ea typeface="Tahoma" panose="020B0604030504040204" pitchFamily="34" charset="0"/>
              </a:rPr>
              <a:t>ciérrelas herméticamente</a:t>
            </a:r>
          </a:p>
          <a:p>
            <a:pPr marL="514350" indent="-514350">
              <a:buFont typeface="+mj-lt"/>
              <a:buAutoNum type="arabicPeriod"/>
              <a:defRPr/>
            </a:pPr>
            <a:r>
              <a:rPr lang="es-GT" sz="2800" noProof="0" dirty="0">
                <a:solidFill>
                  <a:srgbClr val="140606"/>
                </a:solidFill>
                <a:latin typeface="Arial" panose="020B0604020202020204" pitchFamily="34" charset="0"/>
                <a:ea typeface="Tahoma" panose="020B0604030504040204" pitchFamily="34" charset="0"/>
              </a:rPr>
              <a:t>Coloque las bolsas en el recipiente y cierre herméticamente</a:t>
            </a:r>
          </a:p>
          <a:p>
            <a:pPr marL="514350" indent="-514350">
              <a:buFont typeface="+mj-lt"/>
              <a:buAutoNum type="arabicPeriod"/>
              <a:defRPr/>
            </a:pPr>
            <a:r>
              <a:rPr lang="es-GT" sz="2800" noProof="0" dirty="0">
                <a:solidFill>
                  <a:srgbClr val="140606"/>
                </a:solidFill>
                <a:latin typeface="Arial" panose="020B0604020202020204" pitchFamily="34" charset="0"/>
                <a:ea typeface="Tahoma" panose="020B0604030504040204" pitchFamily="34" charset="0"/>
              </a:rPr>
              <a:t>Coloque los contenedores en la caja de transporte y rellénelos con espuma </a:t>
            </a:r>
            <a:br>
              <a:rPr lang="es-GT" sz="2800" noProof="0" dirty="0">
                <a:solidFill>
                  <a:srgbClr val="140606"/>
                </a:solidFill>
                <a:latin typeface="Arial" panose="020B0604020202020204" pitchFamily="34" charset="0"/>
                <a:ea typeface="Tahoma" panose="020B0604030504040204" pitchFamily="34" charset="0"/>
              </a:rPr>
            </a:br>
            <a:r>
              <a:rPr lang="es-GT" sz="2800" noProof="0" dirty="0">
                <a:solidFill>
                  <a:srgbClr val="140606"/>
                </a:solidFill>
                <a:latin typeface="Arial" panose="020B0604020202020204" pitchFamily="34" charset="0"/>
                <a:ea typeface="Tahoma" panose="020B0604030504040204" pitchFamily="34" charset="0"/>
              </a:rPr>
              <a:t>de poliestireno</a:t>
            </a:r>
          </a:p>
          <a:p>
            <a:pPr marL="514350" indent="-514350">
              <a:buFont typeface="+mj-lt"/>
              <a:buAutoNum type="arabicPeriod"/>
              <a:defRPr/>
            </a:pPr>
            <a:r>
              <a:rPr lang="es-GT" sz="2800" noProof="0" dirty="0">
                <a:solidFill>
                  <a:srgbClr val="140606"/>
                </a:solidFill>
                <a:latin typeface="Arial" panose="020B0604020202020204" pitchFamily="34" charset="0"/>
                <a:ea typeface="Tahoma" panose="020B0604030504040204" pitchFamily="34" charset="0"/>
              </a:rPr>
              <a:t>Coloque los formularios dentro de la caja </a:t>
            </a:r>
            <a:r>
              <a:rPr lang="es-GT" noProof="0" dirty="0">
                <a:solidFill>
                  <a:srgbClr val="140606"/>
                </a:solidFill>
                <a:latin typeface="Arial" panose="020B0604020202020204" pitchFamily="34" charset="0"/>
                <a:ea typeface="Tahoma" panose="020B0604030504040204" pitchFamily="34" charset="0"/>
              </a:rPr>
              <a:t>y </a:t>
            </a:r>
            <a:r>
              <a:rPr lang="es-GT" sz="2800" noProof="0" dirty="0">
                <a:solidFill>
                  <a:srgbClr val="140606"/>
                </a:solidFill>
                <a:latin typeface="Arial" panose="020B0604020202020204" pitchFamily="34" charset="0"/>
                <a:ea typeface="Tahoma" panose="020B0604030504040204" pitchFamily="34" charset="0"/>
              </a:rPr>
              <a:t>ciérrela con cinta adhesiva</a:t>
            </a:r>
          </a:p>
          <a:p>
            <a:pPr marL="514350" indent="-514350">
              <a:buFont typeface="+mj-lt"/>
              <a:buAutoNum type="arabicPeriod"/>
              <a:defRPr/>
            </a:pPr>
            <a:r>
              <a:rPr lang="es-GT" sz="2800" noProof="0" dirty="0">
                <a:solidFill>
                  <a:srgbClr val="140606"/>
                </a:solidFill>
                <a:latin typeface="Arial" panose="020B0604020202020204" pitchFamily="34" charset="0"/>
                <a:ea typeface="Tahoma" panose="020B0604030504040204" pitchFamily="34" charset="0"/>
              </a:rPr>
              <a:t>Transporte inmediatamente al laboratorio</a:t>
            </a:r>
          </a:p>
        </p:txBody>
      </p:sp>
      <p:sp>
        <p:nvSpPr>
          <p:cNvPr id="2" name="Title 1">
            <a:extLst>
              <a:ext uri="{FF2B5EF4-FFF2-40B4-BE49-F238E27FC236}">
                <a16:creationId xmlns:a16="http://schemas.microsoft.com/office/drawing/2014/main" id="{6462FAAF-2D06-4671-99D6-56FFA44143BF}"/>
              </a:ext>
            </a:extLst>
          </p:cNvPr>
          <p:cNvSpPr>
            <a:spLocks noGrp="1"/>
          </p:cNvSpPr>
          <p:nvPr>
            <p:ph type="title"/>
          </p:nvPr>
        </p:nvSpPr>
        <p:spPr>
          <a:prstGeom prst="rect">
            <a:avLst/>
          </a:prstGeom>
        </p:spPr>
        <p:txBody>
          <a:bodyPr/>
          <a:lstStyle/>
          <a:p>
            <a:r>
              <a:rPr lang="es-GT" noProof="0" dirty="0">
                <a:ea typeface="Verdana" panose="020B0604030504040204" pitchFamily="34" charset="0"/>
                <a:cs typeface="Verdana" panose="020B0604030504040204" pitchFamily="34" charset="0"/>
              </a:rPr>
              <a:t>Ejemplo de envasado de muestras: sangre</a:t>
            </a:r>
            <a:endParaRPr lang="es-GT" noProof="0" dirty="0"/>
          </a:p>
        </p:txBody>
      </p:sp>
      <p:pic>
        <p:nvPicPr>
          <p:cNvPr id="57346" name="Picture 5" descr="Final approved AJ Vet  Field Manual (RZV4) 9"/>
          <p:cNvPicPr>
            <a:picLocks noChangeAspect="1" noChangeArrowheads="1"/>
          </p:cNvPicPr>
          <p:nvPr/>
        </p:nvPicPr>
        <p:blipFill rotWithShape="1">
          <a:blip r:embed="rId3">
            <a:extLst>
              <a:ext uri="{28A0092B-C50C-407E-A947-70E740481C1C}">
                <a14:useLocalDpi xmlns:a14="http://schemas.microsoft.com/office/drawing/2010/main" val="0"/>
              </a:ext>
            </a:extLst>
          </a:blip>
          <a:srcRect l="748" t="8897" r="41264" b="71178"/>
          <a:stretch/>
        </p:blipFill>
        <p:spPr bwMode="auto">
          <a:xfrm>
            <a:off x="7418217" y="1478857"/>
            <a:ext cx="4397265" cy="195014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7353" name="Picture 8" descr="Final approved AJ Vet  Field Manual (RZV4) 9"/>
          <p:cNvPicPr>
            <a:picLocks noChangeAspect="1" noChangeArrowheads="1"/>
          </p:cNvPicPr>
          <p:nvPr/>
        </p:nvPicPr>
        <p:blipFill rotWithShape="1">
          <a:blip r:embed="rId3">
            <a:extLst>
              <a:ext uri="{28A0092B-C50C-407E-A947-70E740481C1C}">
                <a14:useLocalDpi xmlns:a14="http://schemas.microsoft.com/office/drawing/2010/main" val="0"/>
              </a:ext>
            </a:extLst>
          </a:blip>
          <a:srcRect l="13754" t="80681" r="54106" b="1765"/>
          <a:stretch/>
        </p:blipFill>
        <p:spPr bwMode="auto">
          <a:xfrm>
            <a:off x="7418217" y="3650556"/>
            <a:ext cx="4365435" cy="255222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05695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23">
            <a:extLst>
              <a:ext uri="{FF2B5EF4-FFF2-40B4-BE49-F238E27FC236}">
                <a16:creationId xmlns:a16="http://schemas.microsoft.com/office/drawing/2014/main" id="{73CABB2F-F861-A6E3-26A3-36C39A7D7EE0}"/>
              </a:ext>
            </a:extLst>
          </p:cNvPr>
          <p:cNvSpPr>
            <a:spLocks noGrp="1"/>
          </p:cNvSpPr>
          <p:nvPr>
            <p:ph sz="half" idx="2"/>
          </p:nvPr>
        </p:nvSpPr>
        <p:spPr>
          <a:xfrm>
            <a:off x="500471" y="1639868"/>
            <a:ext cx="6843075" cy="4639309"/>
          </a:xfrm>
        </p:spPr>
        <p:txBody>
          <a:bodyPr/>
          <a:lstStyle/>
          <a:p>
            <a:r>
              <a:rPr lang="es-GT" sz="1800" noProof="0" dirty="0"/>
              <a:t>Contenedor primario:</a:t>
            </a:r>
          </a:p>
          <a:p>
            <a:pPr lvl="1"/>
            <a:r>
              <a:rPr lang="es-GT" sz="1600" noProof="0" dirty="0"/>
              <a:t>Sujeta la muestra</a:t>
            </a:r>
          </a:p>
          <a:p>
            <a:pPr lvl="1"/>
            <a:r>
              <a:rPr lang="es-GT" sz="1600" noProof="0" dirty="0"/>
              <a:t>Impermeable y a prueba de fugas</a:t>
            </a:r>
          </a:p>
          <a:p>
            <a:pPr lvl="1"/>
            <a:r>
              <a:rPr lang="es-GT" sz="1600" noProof="0" dirty="0"/>
              <a:t>Espécimen etiquetado </a:t>
            </a:r>
          </a:p>
          <a:p>
            <a:r>
              <a:rPr lang="es-GT" sz="1800" noProof="0" dirty="0"/>
              <a:t>Contenedor secundario:</a:t>
            </a:r>
          </a:p>
          <a:p>
            <a:pPr lvl="1"/>
            <a:r>
              <a:rPr lang="es-GT" sz="1600" noProof="0" dirty="0"/>
              <a:t>Contiene varios contenedores primarios</a:t>
            </a:r>
          </a:p>
          <a:p>
            <a:pPr lvl="1"/>
            <a:r>
              <a:rPr lang="es-GT" sz="1600" noProof="0" dirty="0"/>
              <a:t>Impermeable y a prueba de fugas</a:t>
            </a:r>
          </a:p>
          <a:p>
            <a:pPr lvl="1"/>
            <a:r>
              <a:rPr lang="es-GT" sz="1600" noProof="0" dirty="0"/>
              <a:t>Soporta impactos de alta presión</a:t>
            </a:r>
          </a:p>
          <a:p>
            <a:r>
              <a:rPr lang="es-GT" sz="1800" noProof="0" dirty="0"/>
              <a:t>Tercer contenedor:</a:t>
            </a:r>
          </a:p>
          <a:p>
            <a:pPr lvl="1"/>
            <a:r>
              <a:rPr lang="es-GT" sz="1600" noProof="0" dirty="0"/>
              <a:t>Protege el contenedor secundario</a:t>
            </a:r>
          </a:p>
          <a:p>
            <a:pPr lvl="1"/>
            <a:r>
              <a:rPr lang="es-GT" sz="1600" noProof="0" dirty="0"/>
              <a:t>Guarda reportes de casos, formularios de referencia y </a:t>
            </a:r>
            <a:br>
              <a:rPr lang="es-GT" sz="1600" noProof="0" dirty="0"/>
            </a:br>
            <a:r>
              <a:rPr lang="es-GT" sz="1600" noProof="0" dirty="0"/>
              <a:t>material amortiguador, hielo seco, o “ice packs”</a:t>
            </a:r>
          </a:p>
          <a:p>
            <a:endParaRPr lang="en-US" sz="2400" dirty="0"/>
          </a:p>
        </p:txBody>
      </p:sp>
      <p:sp>
        <p:nvSpPr>
          <p:cNvPr id="2" name="Title 1">
            <a:extLst>
              <a:ext uri="{FF2B5EF4-FFF2-40B4-BE49-F238E27FC236}">
                <a16:creationId xmlns:a16="http://schemas.microsoft.com/office/drawing/2014/main" id="{D9E3BF37-0F7B-43DE-9E28-AF5BAE1EECC1}"/>
              </a:ext>
            </a:extLst>
          </p:cNvPr>
          <p:cNvSpPr>
            <a:spLocks noGrp="1"/>
          </p:cNvSpPr>
          <p:nvPr>
            <p:ph type="title"/>
          </p:nvPr>
        </p:nvSpPr>
        <p:spPr>
          <a:prstGeom prst="rect">
            <a:avLst/>
          </a:prstGeom>
        </p:spPr>
        <p:txBody>
          <a:bodyPr/>
          <a:lstStyle/>
          <a:p>
            <a:r>
              <a:rPr lang="en-US"/>
              <a:t>Embalaje triple</a:t>
            </a:r>
          </a:p>
        </p:txBody>
      </p:sp>
      <p:sp>
        <p:nvSpPr>
          <p:cNvPr id="63498" name="TextBox 3"/>
          <p:cNvSpPr txBox="1">
            <a:spLocks noChangeArrowheads="1"/>
          </p:cNvSpPr>
          <p:nvPr/>
        </p:nvSpPr>
        <p:spPr bwMode="auto">
          <a:xfrm>
            <a:off x="542907" y="6042656"/>
            <a:ext cx="93745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New Roman" panose="02020603050405020304" pitchFamily="18" charset="0"/>
              </a:defRPr>
            </a:lvl1pPr>
            <a:lvl2pPr marL="742950" indent="-285750">
              <a:defRPr sz="2400" b="1">
                <a:solidFill>
                  <a:schemeClr val="tx1"/>
                </a:solidFill>
                <a:latin typeface="Times New Roman" panose="02020603050405020304" pitchFamily="18" charset="0"/>
              </a:defRPr>
            </a:lvl2pPr>
            <a:lvl3pPr marL="1143000" indent="-228600">
              <a:defRPr sz="2400" b="1">
                <a:solidFill>
                  <a:schemeClr val="tx1"/>
                </a:solidFill>
                <a:latin typeface="Times New Roman" panose="02020603050405020304" pitchFamily="18" charset="0"/>
              </a:defRPr>
            </a:lvl3pPr>
            <a:lvl4pPr marL="1600200" indent="-228600">
              <a:defRPr sz="2400" b="1">
                <a:solidFill>
                  <a:schemeClr val="tx1"/>
                </a:solidFill>
                <a:latin typeface="Times New Roman" panose="02020603050405020304" pitchFamily="18" charset="0"/>
              </a:defRPr>
            </a:lvl4pPr>
            <a:lvl5pPr marL="2057400" indent="-22860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r>
              <a:rPr lang="es-GT" sz="2000" noProof="0" dirty="0">
                <a:solidFill>
                  <a:srgbClr val="00953A"/>
                </a:solidFill>
                <a:latin typeface="+mn-lt"/>
              </a:rPr>
              <a:t>Deben seguirse las directrices de la IATA para todos los envíos internacionales de muestras.</a:t>
            </a:r>
          </a:p>
        </p:txBody>
      </p:sp>
      <p:grpSp>
        <p:nvGrpSpPr>
          <p:cNvPr id="22" name="Group 21">
            <a:extLst>
              <a:ext uri="{FF2B5EF4-FFF2-40B4-BE49-F238E27FC236}">
                <a16:creationId xmlns:a16="http://schemas.microsoft.com/office/drawing/2014/main" id="{A3725B95-0001-04DA-F61A-2725A97F1A97}"/>
              </a:ext>
            </a:extLst>
          </p:cNvPr>
          <p:cNvGrpSpPr/>
          <p:nvPr/>
        </p:nvGrpSpPr>
        <p:grpSpPr>
          <a:xfrm>
            <a:off x="4972378" y="1443237"/>
            <a:ext cx="6694133" cy="4742931"/>
            <a:chOff x="5193920" y="1363660"/>
            <a:chExt cx="6694133" cy="4742931"/>
          </a:xfrm>
        </p:grpSpPr>
        <p:pic>
          <p:nvPicPr>
            <p:cNvPr id="8" name="Picture 7">
              <a:extLst>
                <a:ext uri="{FF2B5EF4-FFF2-40B4-BE49-F238E27FC236}">
                  <a16:creationId xmlns:a16="http://schemas.microsoft.com/office/drawing/2014/main" id="{DBBB0863-ADDB-DDBC-41FF-F79B20A6F06B}"/>
                </a:ext>
              </a:extLst>
            </p:cNvPr>
            <p:cNvPicPr>
              <a:picLocks noChangeAspect="1"/>
            </p:cNvPicPr>
            <p:nvPr/>
          </p:nvPicPr>
          <p:blipFill>
            <a:blip r:embed="rId3"/>
            <a:stretch>
              <a:fillRect/>
            </a:stretch>
          </p:blipFill>
          <p:spPr>
            <a:xfrm>
              <a:off x="6664066" y="1363660"/>
              <a:ext cx="4562475" cy="4600575"/>
            </a:xfrm>
            <a:prstGeom prst="rect">
              <a:avLst/>
            </a:prstGeom>
          </p:spPr>
        </p:pic>
        <p:grpSp>
          <p:nvGrpSpPr>
            <p:cNvPr id="63494" name="Group 19"/>
            <p:cNvGrpSpPr>
              <a:grpSpLocks/>
            </p:cNvGrpSpPr>
            <p:nvPr/>
          </p:nvGrpSpPr>
          <p:grpSpPr bwMode="auto">
            <a:xfrm>
              <a:off x="5193920" y="2322513"/>
              <a:ext cx="1103709" cy="1076325"/>
              <a:chOff x="3893126" y="2529000"/>
              <a:chExt cx="1800000" cy="1800000"/>
            </a:xfrm>
          </p:grpSpPr>
          <p:sp>
            <p:nvSpPr>
              <p:cNvPr id="5" name="Oval 4"/>
              <p:cNvSpPr/>
              <p:nvPr/>
            </p:nvSpPr>
            <p:spPr>
              <a:xfrm>
                <a:off x="3893126" y="2529000"/>
                <a:ext cx="1800000" cy="1800000"/>
              </a:xfrm>
              <a:prstGeom prst="ellipse">
                <a:avLst/>
              </a:prstGeom>
              <a:solidFill>
                <a:schemeClr val="accent5">
                  <a:lumMod val="20000"/>
                  <a:lumOff val="80000"/>
                </a:schemeClr>
              </a:solidFill>
              <a:ln>
                <a:solidFill>
                  <a:srgbClr val="00580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350">
                  <a:solidFill>
                    <a:prstClr val="white"/>
                  </a:solidFill>
                </a:endParaRPr>
              </a:p>
            </p:txBody>
          </p:sp>
          <p:pic>
            <p:nvPicPr>
              <p:cNvPr id="63500" name="Pictur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20921" y="2733472"/>
                <a:ext cx="1275364" cy="1247518"/>
              </a:xfrm>
              <a:prstGeom prst="rect">
                <a:avLst/>
              </a:prstGeom>
              <a:noFill/>
              <a:ln w="9525">
                <a:solidFill>
                  <a:srgbClr val="005808"/>
                </a:solidFill>
                <a:miter lim="800000"/>
                <a:headEnd/>
                <a:tailEnd/>
              </a:ln>
              <a:extLst>
                <a:ext uri="{909E8E84-426E-40DD-AFC4-6F175D3DCCD1}">
                  <a14:hiddenFill xmlns:a14="http://schemas.microsoft.com/office/drawing/2010/main">
                    <a:solidFill>
                      <a:srgbClr val="FFFFFF"/>
                    </a:solidFill>
                  </a14:hiddenFill>
                </a:ext>
              </a:extLst>
            </p:spPr>
          </p:pic>
        </p:grpSp>
        <p:pic>
          <p:nvPicPr>
            <p:cNvPr id="63495" name="Content Placeholder 12"/>
            <p:cNvPicPr>
              <a:picLocks noChangeAspect="1"/>
            </p:cNvPicPr>
            <p:nvPr/>
          </p:nvPicPr>
          <p:blipFill>
            <a:blip r:embed="rId5" cstate="print">
              <a:extLst>
                <a:ext uri="{28A0092B-C50C-407E-A947-70E740481C1C}">
                  <a14:useLocalDpi xmlns:a14="http://schemas.microsoft.com/office/drawing/2010/main" val="0"/>
                </a:ext>
              </a:extLst>
            </a:blip>
            <a:srcRect t="36081" r="53918" b="1984"/>
            <a:stretch>
              <a:fillRect/>
            </a:stretch>
          </p:blipFill>
          <p:spPr bwMode="auto">
            <a:xfrm>
              <a:off x="6833326" y="5424363"/>
              <a:ext cx="675084" cy="68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6" name="Picture 10"/>
            <p:cNvPicPr>
              <a:picLocks noChangeAspect="1"/>
            </p:cNvPicPr>
            <p:nvPr/>
          </p:nvPicPr>
          <p:blipFill>
            <a:blip r:embed="rId6" cstate="print">
              <a:extLst>
                <a:ext uri="{28A0092B-C50C-407E-A947-70E740481C1C}">
                  <a14:useLocalDpi xmlns:a14="http://schemas.microsoft.com/office/drawing/2010/main" val="0"/>
                </a:ext>
              </a:extLst>
            </a:blip>
            <a:srcRect l="33333" t="26111" r="46945" b="32593"/>
            <a:stretch>
              <a:fillRect/>
            </a:stretch>
          </p:blipFill>
          <p:spPr bwMode="auto">
            <a:xfrm>
              <a:off x="10971567" y="4772876"/>
              <a:ext cx="439341" cy="815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a:cxnSpLocks/>
            </p:cNvCxnSpPr>
            <p:nvPr/>
          </p:nvCxnSpPr>
          <p:spPr>
            <a:xfrm>
              <a:off x="6297629" y="3094211"/>
              <a:ext cx="1094131" cy="345404"/>
            </a:xfrm>
            <a:prstGeom prst="straightConnector1">
              <a:avLst/>
            </a:prstGeom>
            <a:ln w="38100">
              <a:solidFill>
                <a:srgbClr val="005808"/>
              </a:solidFill>
              <a:tailEnd type="triangle"/>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1DD0F206-F16C-52AC-E617-DE5E57ADBE95}"/>
                </a:ext>
              </a:extLst>
            </p:cNvPr>
            <p:cNvSpPr txBox="1"/>
            <p:nvPr/>
          </p:nvSpPr>
          <p:spPr>
            <a:xfrm>
              <a:off x="6200681" y="1675346"/>
              <a:ext cx="1524000" cy="276999"/>
            </a:xfrm>
            <a:prstGeom prst="rect">
              <a:avLst/>
            </a:prstGeom>
            <a:noFill/>
          </p:spPr>
          <p:txBody>
            <a:bodyPr wrap="square" rtlCol="0">
              <a:spAutoFit/>
            </a:bodyPr>
            <a:lstStyle/>
            <a:p>
              <a:r>
                <a:rPr lang="en-US" sz="1200" dirty="0"/>
                <a:t>Tapa impermeable</a:t>
              </a:r>
            </a:p>
          </p:txBody>
        </p:sp>
        <p:sp>
          <p:nvSpPr>
            <p:cNvPr id="11" name="TextBox 10">
              <a:extLst>
                <a:ext uri="{FF2B5EF4-FFF2-40B4-BE49-F238E27FC236}">
                  <a16:creationId xmlns:a16="http://schemas.microsoft.com/office/drawing/2014/main" id="{D5A4AD6B-132B-88DB-0EC4-74641C46C65B}"/>
                </a:ext>
              </a:extLst>
            </p:cNvPr>
            <p:cNvSpPr txBox="1"/>
            <p:nvPr/>
          </p:nvSpPr>
          <p:spPr>
            <a:xfrm>
              <a:off x="10055078" y="2054425"/>
              <a:ext cx="1832975" cy="646331"/>
            </a:xfrm>
            <a:prstGeom prst="rect">
              <a:avLst/>
            </a:prstGeom>
            <a:noFill/>
          </p:spPr>
          <p:txBody>
            <a:bodyPr wrap="square" rtlCol="0">
              <a:spAutoFit/>
            </a:bodyPr>
            <a:lstStyle/>
            <a:p>
              <a:r>
                <a:rPr lang="es-GT" sz="1200" noProof="0" dirty="0"/>
                <a:t>Soporte tipo estantería (espuma de poliestireno, esponja)</a:t>
              </a:r>
            </a:p>
          </p:txBody>
        </p:sp>
        <p:sp>
          <p:nvSpPr>
            <p:cNvPr id="13" name="TextBox 12">
              <a:extLst>
                <a:ext uri="{FF2B5EF4-FFF2-40B4-BE49-F238E27FC236}">
                  <a16:creationId xmlns:a16="http://schemas.microsoft.com/office/drawing/2014/main" id="{E6211C1C-24B0-9073-618C-0865585AF6C4}"/>
                </a:ext>
              </a:extLst>
            </p:cNvPr>
            <p:cNvSpPr txBox="1"/>
            <p:nvPr/>
          </p:nvSpPr>
          <p:spPr>
            <a:xfrm>
              <a:off x="10068978" y="1403849"/>
              <a:ext cx="1524000" cy="646331"/>
            </a:xfrm>
            <a:prstGeom prst="rect">
              <a:avLst/>
            </a:prstGeom>
            <a:noFill/>
          </p:spPr>
          <p:txBody>
            <a:bodyPr wrap="square" rtlCol="0">
              <a:spAutoFit/>
            </a:bodyPr>
            <a:lstStyle/>
            <a:p>
              <a:r>
                <a:rPr lang="es-GT" sz="1200" noProof="0" dirty="0"/>
                <a:t>Recipiente primario (impermeable o antiderrame)</a:t>
              </a:r>
            </a:p>
          </p:txBody>
        </p:sp>
        <p:sp>
          <p:nvSpPr>
            <p:cNvPr id="15" name="TextBox 14">
              <a:extLst>
                <a:ext uri="{FF2B5EF4-FFF2-40B4-BE49-F238E27FC236}">
                  <a16:creationId xmlns:a16="http://schemas.microsoft.com/office/drawing/2014/main" id="{CC20726F-2596-EE60-D555-ADC9F3577F60}"/>
                </a:ext>
              </a:extLst>
            </p:cNvPr>
            <p:cNvSpPr txBox="1"/>
            <p:nvPr/>
          </p:nvSpPr>
          <p:spPr>
            <a:xfrm>
              <a:off x="10110512" y="3769795"/>
              <a:ext cx="1760123" cy="461665"/>
            </a:xfrm>
            <a:prstGeom prst="rect">
              <a:avLst/>
            </a:prstGeom>
            <a:noFill/>
          </p:spPr>
          <p:txBody>
            <a:bodyPr wrap="square" rtlCol="0">
              <a:spAutoFit/>
            </a:bodyPr>
            <a:lstStyle/>
            <a:p>
              <a:r>
                <a:rPr lang="en-US" sz="1200" dirty="0" err="1"/>
                <a:t>Embalaje</a:t>
              </a:r>
              <a:r>
                <a:rPr lang="en-US" sz="1200" dirty="0"/>
                <a:t> </a:t>
              </a:r>
              <a:br>
                <a:rPr lang="en-US" sz="1200" dirty="0"/>
              </a:br>
              <a:r>
                <a:rPr lang="en-US" sz="1200" dirty="0"/>
                <a:t>exterior </a:t>
              </a:r>
              <a:r>
                <a:rPr lang="en-US" sz="1200" dirty="0" err="1"/>
                <a:t>rígido</a:t>
              </a:r>
              <a:endParaRPr lang="en-US" sz="1200" dirty="0"/>
            </a:p>
          </p:txBody>
        </p:sp>
        <p:sp>
          <p:nvSpPr>
            <p:cNvPr id="16" name="TextBox 15">
              <a:extLst>
                <a:ext uri="{FF2B5EF4-FFF2-40B4-BE49-F238E27FC236}">
                  <a16:creationId xmlns:a16="http://schemas.microsoft.com/office/drawing/2014/main" id="{E556AAFA-874A-6362-3B6B-BB85D50949AC}"/>
                </a:ext>
              </a:extLst>
            </p:cNvPr>
            <p:cNvSpPr txBox="1"/>
            <p:nvPr/>
          </p:nvSpPr>
          <p:spPr>
            <a:xfrm>
              <a:off x="10096820" y="2709226"/>
              <a:ext cx="1623055" cy="646331"/>
            </a:xfrm>
            <a:prstGeom prst="rect">
              <a:avLst/>
            </a:prstGeom>
            <a:noFill/>
          </p:spPr>
          <p:txBody>
            <a:bodyPr wrap="square" rtlCol="0">
              <a:spAutoFit/>
            </a:bodyPr>
            <a:lstStyle/>
            <a:p>
              <a:r>
                <a:rPr lang="es-GT" sz="1200" noProof="0" dirty="0"/>
                <a:t>Lista detallada del contenido (registro de muestras)</a:t>
              </a:r>
            </a:p>
          </p:txBody>
        </p:sp>
        <p:sp>
          <p:nvSpPr>
            <p:cNvPr id="17" name="TextBox 16">
              <a:extLst>
                <a:ext uri="{FF2B5EF4-FFF2-40B4-BE49-F238E27FC236}">
                  <a16:creationId xmlns:a16="http://schemas.microsoft.com/office/drawing/2014/main" id="{187E7D5A-FDB6-09E8-3314-11E7ADA7F347}"/>
                </a:ext>
              </a:extLst>
            </p:cNvPr>
            <p:cNvSpPr txBox="1"/>
            <p:nvPr/>
          </p:nvSpPr>
          <p:spPr>
            <a:xfrm>
              <a:off x="10110512" y="4275739"/>
              <a:ext cx="1760123" cy="461665"/>
            </a:xfrm>
            <a:prstGeom prst="rect">
              <a:avLst/>
            </a:prstGeom>
            <a:noFill/>
          </p:spPr>
          <p:txBody>
            <a:bodyPr wrap="square" rtlCol="0">
              <a:spAutoFit/>
            </a:bodyPr>
            <a:lstStyle/>
            <a:p>
              <a:r>
                <a:rPr lang="es-GT" sz="1200" noProof="0" dirty="0"/>
                <a:t>Nombre de </a:t>
              </a:r>
              <a:br>
                <a:rPr lang="es-GT" sz="1200" noProof="0" dirty="0"/>
              </a:br>
              <a:r>
                <a:rPr lang="es-GT" sz="1200" noProof="0" dirty="0"/>
                <a:t>envío correcto</a:t>
              </a:r>
            </a:p>
          </p:txBody>
        </p:sp>
        <p:sp>
          <p:nvSpPr>
            <p:cNvPr id="18" name="TextBox 17">
              <a:extLst>
                <a:ext uri="{FF2B5EF4-FFF2-40B4-BE49-F238E27FC236}">
                  <a16:creationId xmlns:a16="http://schemas.microsoft.com/office/drawing/2014/main" id="{48912F70-3719-4A82-C4E4-C9C8290B2809}"/>
                </a:ext>
              </a:extLst>
            </p:cNvPr>
            <p:cNvSpPr txBox="1"/>
            <p:nvPr/>
          </p:nvSpPr>
          <p:spPr>
            <a:xfrm>
              <a:off x="10056662" y="4827084"/>
              <a:ext cx="936750" cy="461665"/>
            </a:xfrm>
            <a:prstGeom prst="rect">
              <a:avLst/>
            </a:prstGeom>
            <a:noFill/>
          </p:spPr>
          <p:txBody>
            <a:bodyPr wrap="square" rtlCol="0">
              <a:spAutoFit/>
            </a:bodyPr>
            <a:lstStyle/>
            <a:p>
              <a:r>
                <a:rPr lang="en-US" sz="1200" dirty="0"/>
                <a:t>Marcado del </a:t>
              </a:r>
              <a:r>
                <a:rPr lang="en-US" sz="1200" dirty="0" err="1"/>
                <a:t>envase</a:t>
              </a:r>
              <a:endParaRPr lang="en-US" sz="1200" dirty="0"/>
            </a:p>
          </p:txBody>
        </p:sp>
        <p:sp>
          <p:nvSpPr>
            <p:cNvPr id="19" name="TextBox 18">
              <a:extLst>
                <a:ext uri="{FF2B5EF4-FFF2-40B4-BE49-F238E27FC236}">
                  <a16:creationId xmlns:a16="http://schemas.microsoft.com/office/drawing/2014/main" id="{62FAE331-C9F8-5058-26B9-0887F79F91F3}"/>
                </a:ext>
              </a:extLst>
            </p:cNvPr>
            <p:cNvSpPr txBox="1"/>
            <p:nvPr/>
          </p:nvSpPr>
          <p:spPr>
            <a:xfrm>
              <a:off x="6297301" y="2497251"/>
              <a:ext cx="1760123" cy="461665"/>
            </a:xfrm>
            <a:prstGeom prst="rect">
              <a:avLst/>
            </a:prstGeom>
            <a:noFill/>
          </p:spPr>
          <p:txBody>
            <a:bodyPr wrap="square" rtlCol="0">
              <a:spAutoFit/>
            </a:bodyPr>
            <a:lstStyle/>
            <a:p>
              <a:r>
                <a:rPr lang="en-US" sz="1200" dirty="0"/>
                <a:t>Material de </a:t>
              </a:r>
              <a:br>
                <a:rPr lang="en-US" sz="1200" dirty="0"/>
              </a:br>
              <a:r>
                <a:rPr lang="en-US" sz="1200" dirty="0" err="1"/>
                <a:t>embalaje</a:t>
              </a:r>
              <a:r>
                <a:rPr lang="en-US" sz="1200" dirty="0"/>
                <a:t> </a:t>
              </a:r>
              <a:r>
                <a:rPr lang="en-US" sz="1200" dirty="0" err="1"/>
                <a:t>absorbente</a:t>
              </a:r>
              <a:endParaRPr lang="en-US" sz="1200" dirty="0"/>
            </a:p>
          </p:txBody>
        </p:sp>
        <p:sp>
          <p:nvSpPr>
            <p:cNvPr id="20" name="TextBox 19">
              <a:extLst>
                <a:ext uri="{FF2B5EF4-FFF2-40B4-BE49-F238E27FC236}">
                  <a16:creationId xmlns:a16="http://schemas.microsoft.com/office/drawing/2014/main" id="{1D4C49CA-74F7-4072-7566-C81FE4214FF6}"/>
                </a:ext>
              </a:extLst>
            </p:cNvPr>
            <p:cNvSpPr txBox="1"/>
            <p:nvPr/>
          </p:nvSpPr>
          <p:spPr>
            <a:xfrm>
              <a:off x="5779123" y="3879946"/>
              <a:ext cx="1760123" cy="646331"/>
            </a:xfrm>
            <a:prstGeom prst="rect">
              <a:avLst/>
            </a:prstGeom>
            <a:noFill/>
          </p:spPr>
          <p:txBody>
            <a:bodyPr wrap="square" rtlCol="0">
              <a:spAutoFit/>
            </a:bodyPr>
            <a:lstStyle/>
            <a:p>
              <a:r>
                <a:rPr lang="es-GT" sz="1200" noProof="0" dirty="0"/>
                <a:t>Envasado secundario (a prueba de fugas </a:t>
              </a:r>
              <a:br>
                <a:rPr lang="es-GT" sz="1200" noProof="0" dirty="0"/>
              </a:br>
              <a:r>
                <a:rPr lang="es-GT" sz="1200" noProof="0" dirty="0"/>
                <a:t>o hermético)</a:t>
              </a:r>
            </a:p>
          </p:txBody>
        </p:sp>
        <p:sp>
          <p:nvSpPr>
            <p:cNvPr id="21" name="TextBox 20">
              <a:extLst>
                <a:ext uri="{FF2B5EF4-FFF2-40B4-BE49-F238E27FC236}">
                  <a16:creationId xmlns:a16="http://schemas.microsoft.com/office/drawing/2014/main" id="{997C38D5-67B3-BBB4-44B7-F115C547CC35}"/>
                </a:ext>
              </a:extLst>
            </p:cNvPr>
            <p:cNvSpPr txBox="1"/>
            <p:nvPr/>
          </p:nvSpPr>
          <p:spPr>
            <a:xfrm>
              <a:off x="6646430" y="4981304"/>
              <a:ext cx="1388226" cy="461665"/>
            </a:xfrm>
            <a:prstGeom prst="rect">
              <a:avLst/>
            </a:prstGeom>
            <a:noFill/>
          </p:spPr>
          <p:txBody>
            <a:bodyPr wrap="square" rtlCol="0">
              <a:spAutoFit/>
            </a:bodyPr>
            <a:lstStyle/>
            <a:p>
              <a:r>
                <a:rPr lang="es-GT" sz="1200" noProof="0" dirty="0"/>
                <a:t>Etiquetas de origen y destino</a:t>
              </a:r>
            </a:p>
          </p:txBody>
        </p:sp>
      </p:grpSp>
    </p:spTree>
    <p:extLst>
      <p:ext uri="{BB962C8B-B14F-4D97-AF65-F5344CB8AC3E}">
        <p14:creationId xmlns:p14="http://schemas.microsoft.com/office/powerpoint/2010/main" val="2197442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4904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a:xfrm>
            <a:off x="838200" y="1478857"/>
            <a:ext cx="5257800" cy="4639309"/>
          </a:xfrm>
        </p:spPr>
        <p:txBody>
          <a:bodyPr/>
          <a:lstStyle/>
          <a:p>
            <a:pPr marL="287020" indent="-287020"/>
            <a:r>
              <a:rPr lang="es-GT" noProof="0" dirty="0"/>
              <a:t>Datos mínimos que el laboratorio necesita con </a:t>
            </a:r>
            <a:br>
              <a:rPr lang="es-GT" noProof="0" dirty="0"/>
            </a:br>
            <a:r>
              <a:rPr lang="es-GT" noProof="0" dirty="0"/>
              <a:t>cada espécimen</a:t>
            </a:r>
          </a:p>
          <a:p>
            <a:pPr marL="287020" indent="-287020"/>
            <a:r>
              <a:rPr lang="es-GT" noProof="0" dirty="0"/>
              <a:t>Modificable para </a:t>
            </a:r>
            <a:br>
              <a:rPr lang="es-GT" noProof="0" dirty="0"/>
            </a:br>
            <a:r>
              <a:rPr lang="es-GT" noProof="0" dirty="0"/>
              <a:t>situaciones especiales</a:t>
            </a:r>
          </a:p>
          <a:p>
            <a:pPr marL="287020" indent="-287020"/>
            <a:r>
              <a:rPr lang="es-GT" noProof="0" dirty="0"/>
              <a:t>Identificación única colocada en el formulario de investigación del caso y </a:t>
            </a:r>
            <a:br>
              <a:rPr lang="es-GT" noProof="0" dirty="0"/>
            </a:br>
            <a:r>
              <a:rPr lang="es-GT" noProof="0" dirty="0"/>
              <a:t>formularios de laboratorio</a:t>
            </a:r>
          </a:p>
        </p:txBody>
      </p:sp>
      <p:sp>
        <p:nvSpPr>
          <p:cNvPr id="2" name="Title 1">
            <a:extLst>
              <a:ext uri="{FF2B5EF4-FFF2-40B4-BE49-F238E27FC236}">
                <a16:creationId xmlns:a16="http://schemas.microsoft.com/office/drawing/2014/main" id="{5AB9CA38-8B1F-4B41-A24E-B3EB1E92F95E}"/>
              </a:ext>
            </a:extLst>
          </p:cNvPr>
          <p:cNvSpPr>
            <a:spLocks noGrp="1"/>
          </p:cNvSpPr>
          <p:nvPr>
            <p:ph type="title"/>
          </p:nvPr>
        </p:nvSpPr>
        <p:spPr>
          <a:xfrm>
            <a:off x="838200" y="7620"/>
            <a:ext cx="10515600" cy="1249680"/>
          </a:xfrm>
          <a:prstGeom prst="rect">
            <a:avLst/>
          </a:prstGeom>
        </p:spPr>
        <p:txBody>
          <a:bodyPr/>
          <a:lstStyle/>
          <a:p>
            <a:r>
              <a:rPr lang="es-GT" noProof="0" dirty="0"/>
              <a:t>Plantilla de investigación de casos </a:t>
            </a:r>
            <a:br>
              <a:rPr lang="es-GT" noProof="0" dirty="0"/>
            </a:br>
            <a:r>
              <a:rPr lang="es-GT" noProof="0" dirty="0"/>
              <a:t>de laboratorio</a:t>
            </a:r>
          </a:p>
        </p:txBody>
      </p:sp>
      <p:sp>
        <p:nvSpPr>
          <p:cNvPr id="3" name="TextBox 2">
            <a:extLst>
              <a:ext uri="{FF2B5EF4-FFF2-40B4-BE49-F238E27FC236}">
                <a16:creationId xmlns:a16="http://schemas.microsoft.com/office/drawing/2014/main" id="{F8F5C662-D5C9-CD03-F8EC-AF7077CA521C}"/>
              </a:ext>
            </a:extLst>
          </p:cNvPr>
          <p:cNvSpPr txBox="1"/>
          <p:nvPr/>
        </p:nvSpPr>
        <p:spPr>
          <a:xfrm>
            <a:off x="6329623" y="1478858"/>
            <a:ext cx="4407204" cy="4585871"/>
          </a:xfrm>
          <a:prstGeom prst="rect">
            <a:avLst/>
          </a:prstGeom>
          <a:noFill/>
          <a:ln w="38100">
            <a:solidFill>
              <a:schemeClr val="tx1"/>
            </a:solidFill>
          </a:ln>
        </p:spPr>
        <p:txBody>
          <a:bodyPr wrap="square" rtlCol="0">
            <a:spAutoFit/>
          </a:bodyPr>
          <a:lstStyle/>
          <a:p>
            <a:pPr algn="ctr"/>
            <a:r>
              <a:rPr lang="es-GT" sz="1400" b="1" noProof="0" dirty="0"/>
              <a:t>Formulario de investigación</a:t>
            </a:r>
          </a:p>
          <a:p>
            <a:pPr algn="ctr"/>
            <a:r>
              <a:rPr lang="es-GT" sz="1400" b="1" noProof="0" dirty="0"/>
              <a:t>(A completar por el investigador)</a:t>
            </a:r>
          </a:p>
          <a:p>
            <a:pPr algn="ctr"/>
            <a:endParaRPr lang="es-GT" sz="1200" noProof="0" dirty="0"/>
          </a:p>
          <a:p>
            <a:r>
              <a:rPr lang="es-GT" sz="1200" noProof="0" dirty="0"/>
              <a:t>Número de identificación del paciente: _________</a:t>
            </a:r>
          </a:p>
          <a:p>
            <a:endParaRPr lang="es-GT" sz="1200" noProof="0" dirty="0"/>
          </a:p>
          <a:p>
            <a:r>
              <a:rPr lang="es-GT" sz="1200" noProof="0" dirty="0"/>
              <a:t>Edad: ________  </a:t>
            </a:r>
          </a:p>
          <a:p>
            <a:endParaRPr lang="es-GT" sz="1200" noProof="0" dirty="0"/>
          </a:p>
          <a:p>
            <a:r>
              <a:rPr lang="es-GT" sz="1200" noProof="0" dirty="0"/>
              <a:t>Sexo: _________</a:t>
            </a:r>
          </a:p>
          <a:p>
            <a:endParaRPr lang="es-GT" sz="1200" noProof="0" dirty="0"/>
          </a:p>
          <a:p>
            <a:r>
              <a:rPr lang="es-GT" sz="1200" noProof="0" dirty="0"/>
              <a:t>Fecha de inicio de la enfermedad: __________</a:t>
            </a:r>
          </a:p>
          <a:p>
            <a:endParaRPr lang="es-GT" sz="1200" noProof="0" dirty="0"/>
          </a:p>
          <a:p>
            <a:r>
              <a:rPr lang="es-GT" sz="1200" noProof="0" dirty="0"/>
              <a:t>Detalles del espécimen: </a:t>
            </a:r>
          </a:p>
          <a:p>
            <a:endParaRPr lang="es-GT" sz="1200" noProof="0" dirty="0"/>
          </a:p>
          <a:p>
            <a:endParaRPr lang="es-GT" sz="1200" noProof="0" dirty="0"/>
          </a:p>
          <a:p>
            <a:endParaRPr lang="es-GT" sz="1200" noProof="0" dirty="0"/>
          </a:p>
          <a:p>
            <a:endParaRPr lang="es-GT" sz="1200" noProof="0" dirty="0"/>
          </a:p>
          <a:p>
            <a:endParaRPr lang="es-GT" sz="1200" noProof="0" dirty="0"/>
          </a:p>
          <a:p>
            <a:endParaRPr lang="es-GT" sz="1200" noProof="0" dirty="0"/>
          </a:p>
          <a:p>
            <a:endParaRPr lang="es-GT" sz="1200" noProof="0" dirty="0"/>
          </a:p>
          <a:p>
            <a:endParaRPr lang="es-GT" sz="1200" noProof="0" dirty="0"/>
          </a:p>
          <a:p>
            <a:endParaRPr lang="es-GT" sz="1200" noProof="0" dirty="0"/>
          </a:p>
          <a:p>
            <a:r>
              <a:rPr lang="es-GT" sz="1200" noProof="0" dirty="0"/>
              <a:t>Fecha/hora de envío:</a:t>
            </a:r>
          </a:p>
          <a:p>
            <a:endParaRPr lang="es-GT" sz="1200" noProof="0" dirty="0"/>
          </a:p>
          <a:p>
            <a:r>
              <a:rPr lang="es-GT" sz="1200" noProof="0" dirty="0"/>
              <a:t>Datos del remitente:</a:t>
            </a:r>
          </a:p>
        </p:txBody>
      </p:sp>
      <p:graphicFrame>
        <p:nvGraphicFramePr>
          <p:cNvPr id="5" name="Table 7">
            <a:extLst>
              <a:ext uri="{FF2B5EF4-FFF2-40B4-BE49-F238E27FC236}">
                <a16:creationId xmlns:a16="http://schemas.microsoft.com/office/drawing/2014/main" id="{7C180FBB-571F-7449-378F-AAC699198DF0}"/>
              </a:ext>
            </a:extLst>
          </p:cNvPr>
          <p:cNvGraphicFramePr>
            <a:graphicFrameLocks noGrp="1"/>
          </p:cNvGraphicFramePr>
          <p:nvPr>
            <p:extLst>
              <p:ext uri="{D42A27DB-BD31-4B8C-83A1-F6EECF244321}">
                <p14:modId xmlns:p14="http://schemas.microsoft.com/office/powerpoint/2010/main" val="3059748730"/>
              </p:ext>
            </p:extLst>
          </p:nvPr>
        </p:nvGraphicFramePr>
        <p:xfrm>
          <a:off x="6555712" y="3843020"/>
          <a:ext cx="3883819" cy="1249680"/>
        </p:xfrm>
        <a:graphic>
          <a:graphicData uri="http://schemas.openxmlformats.org/drawingml/2006/table">
            <a:tbl>
              <a:tblPr firstRow="1" bandRow="1">
                <a:tableStyleId>{5C22544A-7EE6-4342-B048-85BDC9FD1C3A}</a:tableStyleId>
              </a:tblPr>
              <a:tblGrid>
                <a:gridCol w="889463">
                  <a:extLst>
                    <a:ext uri="{9D8B030D-6E8A-4147-A177-3AD203B41FA5}">
                      <a16:colId xmlns:a16="http://schemas.microsoft.com/office/drawing/2014/main" val="3486084956"/>
                    </a:ext>
                  </a:extLst>
                </a:gridCol>
                <a:gridCol w="898354">
                  <a:extLst>
                    <a:ext uri="{9D8B030D-6E8A-4147-A177-3AD203B41FA5}">
                      <a16:colId xmlns:a16="http://schemas.microsoft.com/office/drawing/2014/main" val="2822482722"/>
                    </a:ext>
                  </a:extLst>
                </a:gridCol>
                <a:gridCol w="933767">
                  <a:extLst>
                    <a:ext uri="{9D8B030D-6E8A-4147-A177-3AD203B41FA5}">
                      <a16:colId xmlns:a16="http://schemas.microsoft.com/office/drawing/2014/main" val="174497915"/>
                    </a:ext>
                  </a:extLst>
                </a:gridCol>
                <a:gridCol w="1162235">
                  <a:extLst>
                    <a:ext uri="{9D8B030D-6E8A-4147-A177-3AD203B41FA5}">
                      <a16:colId xmlns:a16="http://schemas.microsoft.com/office/drawing/2014/main" val="1585481693"/>
                    </a:ext>
                  </a:extLst>
                </a:gridCol>
              </a:tblGrid>
              <a:tr h="392083">
                <a:tc>
                  <a:txBody>
                    <a:bodyPr/>
                    <a:lstStyle/>
                    <a:p>
                      <a:pPr algn="ctr"/>
                      <a:r>
                        <a:rPr lang="en-US" sz="1100" b="1">
                          <a:solidFill>
                            <a:schemeClr val="tx1"/>
                          </a:solidFill>
                        </a:rPr>
                        <a:t>Muestra</a:t>
                      </a:r>
                    </a:p>
                    <a:p>
                      <a:pPr algn="ctr"/>
                      <a:r>
                        <a:rPr lang="en-US" sz="1100" b="1">
                          <a:solidFill>
                            <a:schemeClr val="tx1"/>
                          </a:solidFill>
                        </a:rPr>
                        <a:t>Tipo</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100" b="1">
                          <a:solidFill>
                            <a:schemeClr val="tx1"/>
                          </a:solidFill>
                        </a:rPr>
                        <a:t>Colección</a:t>
                      </a:r>
                    </a:p>
                    <a:p>
                      <a:pPr algn="ctr"/>
                      <a:r>
                        <a:rPr lang="en-US" sz="1100" b="1">
                          <a:solidFill>
                            <a:schemeClr val="tx1"/>
                          </a:solidFill>
                        </a:rPr>
                        <a:t>Fecha</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100" b="1" noProof="0" dirty="0">
                          <a:solidFill>
                            <a:schemeClr val="tx1"/>
                          </a:solidFill>
                        </a:rPr>
                        <a:t>Colección </a:t>
                      </a:r>
                    </a:p>
                    <a:p>
                      <a:pPr algn="ctr"/>
                      <a:r>
                        <a:rPr lang="es-GT" sz="1100" b="1" noProof="0" dirty="0">
                          <a:solidFill>
                            <a:schemeClr val="tx1"/>
                          </a:solidFill>
                        </a:rPr>
                        <a:t>Hora</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100" b="1">
                          <a:solidFill>
                            <a:schemeClr val="tx1"/>
                          </a:solidFill>
                        </a:rPr>
                        <a:t>Notas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475513408"/>
                  </a:ext>
                </a:extLst>
              </a:tr>
              <a:tr h="0">
                <a:tc>
                  <a:txBody>
                    <a:bodyPr/>
                    <a:lstStyle/>
                    <a:p>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6278452"/>
                  </a:ext>
                </a:extLst>
              </a:tr>
              <a:tr h="213360">
                <a:tc>
                  <a:txBody>
                    <a:bodyPr/>
                    <a:lstStyle/>
                    <a:p>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34627339"/>
                  </a:ext>
                </a:extLst>
              </a:tr>
              <a:tr h="243840">
                <a:tc>
                  <a:txBody>
                    <a:bodyPr/>
                    <a:lstStyle/>
                    <a:p>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1131005"/>
                  </a:ext>
                </a:extLst>
              </a:tr>
            </a:tbl>
          </a:graphicData>
        </a:graphic>
      </p:graphicFrame>
    </p:spTree>
    <p:extLst>
      <p:ext uri="{BB962C8B-B14F-4D97-AF65-F5344CB8AC3E}">
        <p14:creationId xmlns:p14="http://schemas.microsoft.com/office/powerpoint/2010/main" val="15859215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FF837F1-27F6-1798-1574-3B1E47578B09}"/>
              </a:ext>
            </a:extLst>
          </p:cNvPr>
          <p:cNvSpPr>
            <a:spLocks noGrp="1"/>
          </p:cNvSpPr>
          <p:nvPr>
            <p:ph sz="half" idx="2"/>
          </p:nvPr>
        </p:nvSpPr>
        <p:spPr/>
        <p:txBody>
          <a:bodyPr/>
          <a:lstStyle/>
          <a:p>
            <a:pPr marL="287020" indent="-287020"/>
            <a:r>
              <a:rPr lang="es-GT" noProof="0" dirty="0"/>
              <a:t>La respuesta difiere según el motivo:</a:t>
            </a:r>
          </a:p>
          <a:p>
            <a:pPr marL="744220" lvl="1" indent="-287020"/>
            <a:r>
              <a:rPr lang="es-GT" noProof="0" dirty="0"/>
              <a:t>¿Para confirmar la causa del brote?</a:t>
            </a:r>
          </a:p>
          <a:p>
            <a:pPr marL="744220" lvl="1" indent="-287020"/>
            <a:r>
              <a:rPr lang="es-GT" noProof="0" dirty="0"/>
              <a:t>¿Para tratar al paciente?</a:t>
            </a:r>
          </a:p>
          <a:p>
            <a:pPr marL="287020" indent="-287020"/>
            <a:r>
              <a:rPr lang="es-GT" noProof="0" dirty="0"/>
              <a:t>Varía según la enfermedad</a:t>
            </a:r>
          </a:p>
          <a:p>
            <a:pPr marL="283464" indent="-283464"/>
            <a:r>
              <a:rPr lang="es-GT" noProof="0" dirty="0"/>
              <a:t>Varía en función del número de personas afectadas</a:t>
            </a:r>
          </a:p>
          <a:p>
            <a:pPr marL="283464" lvl="1" indent="-283464">
              <a:buClrTx/>
              <a:buFont typeface="Arial" panose="020B0604020202020204" pitchFamily="34" charset="0"/>
              <a:buChar char="•"/>
            </a:pPr>
            <a:r>
              <a:rPr lang="es-GT" sz="2800" noProof="0" dirty="0"/>
              <a:t>Brotes: puede muestrear sólo un subconjunto de pacientes y/o animales enfermos o fallecidos.</a:t>
            </a:r>
          </a:p>
          <a:p>
            <a:pPr marL="283464" lvl="1" indent="-283464">
              <a:buClrTx/>
              <a:buFont typeface="Arial" panose="020B0604020202020204" pitchFamily="34" charset="0"/>
              <a:buChar char="•"/>
            </a:pPr>
            <a:r>
              <a:rPr lang="es-GT" sz="2800" noProof="0" dirty="0"/>
              <a:t>Muestreo ambiental: depende de la presunta fuente </a:t>
            </a:r>
            <a:br>
              <a:rPr lang="es-GT" sz="2800" noProof="0" dirty="0"/>
            </a:br>
            <a:r>
              <a:rPr lang="es-GT" sz="2800" noProof="0" dirty="0"/>
              <a:t>y etiología</a:t>
            </a:r>
          </a:p>
        </p:txBody>
      </p:sp>
      <p:sp>
        <p:nvSpPr>
          <p:cNvPr id="2" name="Title 1">
            <a:extLst>
              <a:ext uri="{FF2B5EF4-FFF2-40B4-BE49-F238E27FC236}">
                <a16:creationId xmlns:a16="http://schemas.microsoft.com/office/drawing/2014/main" id="{080C17A9-E717-4368-AFC2-C913A80B2E27}"/>
              </a:ext>
            </a:extLst>
          </p:cNvPr>
          <p:cNvSpPr>
            <a:spLocks noGrp="1"/>
          </p:cNvSpPr>
          <p:nvPr>
            <p:ph type="title"/>
          </p:nvPr>
        </p:nvSpPr>
        <p:spPr>
          <a:xfrm>
            <a:off x="838200" y="0"/>
            <a:ext cx="10515600" cy="1257300"/>
          </a:xfrm>
          <a:prstGeom prst="rect">
            <a:avLst/>
          </a:prstGeom>
        </p:spPr>
        <p:txBody>
          <a:bodyPr anchor="ctr">
            <a:noAutofit/>
          </a:bodyPr>
          <a:lstStyle/>
          <a:p>
            <a:r>
              <a:rPr lang="en-US" dirty="0"/>
              <a:t>¿</a:t>
            </a:r>
            <a:r>
              <a:rPr lang="es-GT" noProof="0" dirty="0"/>
              <a:t>Cuántos casos sospechosos hay </a:t>
            </a:r>
            <a:br>
              <a:rPr lang="es-GT" noProof="0" dirty="0"/>
            </a:br>
            <a:r>
              <a:rPr lang="es-GT" noProof="0" dirty="0"/>
              <a:t>que muestrear?</a:t>
            </a:r>
            <a:endParaRPr lang="en-US" dirty="0"/>
          </a:p>
        </p:txBody>
      </p:sp>
    </p:spTree>
    <p:extLst>
      <p:ext uri="{BB962C8B-B14F-4D97-AF65-F5344CB8AC3E}">
        <p14:creationId xmlns:p14="http://schemas.microsoft.com/office/powerpoint/2010/main" val="210260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9D1932-8071-558A-1654-00F3E87C91FD}"/>
              </a:ext>
            </a:extLst>
          </p:cNvPr>
          <p:cNvSpPr>
            <a:spLocks noGrp="1"/>
          </p:cNvSpPr>
          <p:nvPr>
            <p:ph sz="half" idx="2"/>
          </p:nvPr>
        </p:nvSpPr>
        <p:spPr>
          <a:xfrm>
            <a:off x="838200" y="1478857"/>
            <a:ext cx="5257800" cy="4639309"/>
          </a:xfrm>
        </p:spPr>
        <p:txBody>
          <a:bodyPr/>
          <a:lstStyle/>
          <a:p>
            <a:pPr marL="287020" indent="-287020">
              <a:lnSpc>
                <a:spcPct val="90000"/>
              </a:lnSpc>
              <a:spcBef>
                <a:spcPts val="200"/>
              </a:spcBef>
            </a:pPr>
            <a:r>
              <a:rPr lang="en-US"/>
              <a:t>Suponiendo un gran número de afectados...</a:t>
            </a:r>
          </a:p>
          <a:p>
            <a:pPr>
              <a:lnSpc>
                <a:spcPct val="90000"/>
              </a:lnSpc>
              <a:spcBef>
                <a:spcPts val="200"/>
              </a:spcBef>
            </a:pPr>
            <a:r>
              <a:rPr lang="en-US"/>
              <a:t>Sarampión</a:t>
            </a:r>
          </a:p>
          <a:p>
            <a:pPr lvl="1">
              <a:lnSpc>
                <a:spcPct val="90000"/>
              </a:lnSpc>
              <a:spcBef>
                <a:spcPts val="200"/>
              </a:spcBef>
            </a:pPr>
            <a:r>
              <a:rPr lang="en-US"/>
              <a:t>5 casos-pacientes</a:t>
            </a:r>
          </a:p>
          <a:p>
            <a:pPr>
              <a:lnSpc>
                <a:spcPct val="90000"/>
              </a:lnSpc>
              <a:spcBef>
                <a:spcPts val="200"/>
              </a:spcBef>
            </a:pPr>
            <a:r>
              <a:rPr lang="en-US"/>
              <a:t>Cólera, Shigella:</a:t>
            </a:r>
          </a:p>
          <a:p>
            <a:pPr lvl="1">
              <a:lnSpc>
                <a:spcPct val="90000"/>
              </a:lnSpc>
              <a:spcBef>
                <a:spcPts val="200"/>
              </a:spcBef>
            </a:pPr>
            <a:r>
              <a:rPr lang="en-US"/>
              <a:t>5-10 casos-pacientes</a:t>
            </a:r>
          </a:p>
          <a:p>
            <a:pPr>
              <a:lnSpc>
                <a:spcPct val="90000"/>
              </a:lnSpc>
              <a:spcBef>
                <a:spcPts val="200"/>
              </a:spcBef>
            </a:pPr>
            <a:r>
              <a:rPr lang="en-US"/>
              <a:t>Ébola:</a:t>
            </a:r>
          </a:p>
          <a:p>
            <a:pPr lvl="1">
              <a:lnSpc>
                <a:spcPct val="90000"/>
              </a:lnSpc>
              <a:spcBef>
                <a:spcPts val="200"/>
              </a:spcBef>
            </a:pPr>
            <a:r>
              <a:rPr lang="en-US"/>
              <a:t>Cada caso sospechoso</a:t>
            </a:r>
          </a:p>
          <a:p>
            <a:endParaRPr lang="en-US"/>
          </a:p>
        </p:txBody>
      </p:sp>
      <p:sp>
        <p:nvSpPr>
          <p:cNvPr id="3" name="Title 2">
            <a:extLst>
              <a:ext uri="{FF2B5EF4-FFF2-40B4-BE49-F238E27FC236}">
                <a16:creationId xmlns:a16="http://schemas.microsoft.com/office/drawing/2014/main" id="{5F8B9F84-97E2-DF88-675B-3C3221641A00}"/>
              </a:ext>
            </a:extLst>
          </p:cNvPr>
          <p:cNvSpPr>
            <a:spLocks noGrp="1"/>
          </p:cNvSpPr>
          <p:nvPr>
            <p:ph type="title"/>
          </p:nvPr>
        </p:nvSpPr>
        <p:spPr>
          <a:xfrm>
            <a:off x="838200" y="0"/>
            <a:ext cx="10515600" cy="1257300"/>
          </a:xfrm>
        </p:spPr>
        <p:txBody>
          <a:bodyPr/>
          <a:lstStyle/>
          <a:p>
            <a:r>
              <a:rPr lang="es-GT" noProof="0" dirty="0"/>
              <a:t>¿Cuántas pruebas se necesitan para confirmar un brote?</a:t>
            </a:r>
          </a:p>
        </p:txBody>
      </p:sp>
      <p:pic>
        <p:nvPicPr>
          <p:cNvPr id="4" name="Picture 2">
            <a:extLst>
              <a:ext uri="{FF2B5EF4-FFF2-40B4-BE49-F238E27FC236}">
                <a16:creationId xmlns:a16="http://schemas.microsoft.com/office/drawing/2014/main" id="{53B14DAE-A50D-A06D-E2B8-3EF5527CDB5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756" r="11967" b="2"/>
          <a:stretch/>
        </p:blipFill>
        <p:spPr bwMode="auto">
          <a:xfrm>
            <a:off x="6191250" y="1478856"/>
            <a:ext cx="5162550" cy="4639309"/>
          </a:xfrm>
          <a:prstGeom prst="rect">
            <a:avLst/>
          </a:prstGeom>
          <a:solidFill>
            <a:srgbClr val="FFFFFF"/>
          </a:solidFill>
          <a:ln>
            <a:solidFill>
              <a:schemeClr val="tx1"/>
            </a:solidFill>
          </a:ln>
        </p:spPr>
      </p:pic>
    </p:spTree>
    <p:extLst>
      <p:ext uri="{BB962C8B-B14F-4D97-AF65-F5344CB8AC3E}">
        <p14:creationId xmlns:p14="http://schemas.microsoft.com/office/powerpoint/2010/main" val="3077875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half" idx="2"/>
            <p:extLst>
              <p:ext uri="{D42A27DB-BD31-4B8C-83A1-F6EECF244321}">
                <p14:modId xmlns:p14="http://schemas.microsoft.com/office/powerpoint/2010/main" val="3182197494"/>
              </p:ext>
            </p:extLst>
          </p:nvPr>
        </p:nvGraphicFramePr>
        <p:xfrm>
          <a:off x="359664" y="728349"/>
          <a:ext cx="11472671" cy="5549729"/>
        </p:xfrm>
        <a:graphic>
          <a:graphicData uri="http://schemas.openxmlformats.org/drawingml/2006/table">
            <a:tbl>
              <a:tblPr firstRow="1" bandRow="1">
                <a:tableStyleId>{5C22544A-7EE6-4342-B048-85BDC9FD1C3A}</a:tableStyleId>
              </a:tblPr>
              <a:tblGrid>
                <a:gridCol w="2304288">
                  <a:extLst>
                    <a:ext uri="{9D8B030D-6E8A-4147-A177-3AD203B41FA5}">
                      <a16:colId xmlns:a16="http://schemas.microsoft.com/office/drawing/2014/main" val="3631775051"/>
                    </a:ext>
                  </a:extLst>
                </a:gridCol>
                <a:gridCol w="1486297">
                  <a:extLst>
                    <a:ext uri="{9D8B030D-6E8A-4147-A177-3AD203B41FA5}">
                      <a16:colId xmlns:a16="http://schemas.microsoft.com/office/drawing/2014/main" val="1379580609"/>
                    </a:ext>
                  </a:extLst>
                </a:gridCol>
                <a:gridCol w="2260217">
                  <a:extLst>
                    <a:ext uri="{9D8B030D-6E8A-4147-A177-3AD203B41FA5}">
                      <a16:colId xmlns:a16="http://schemas.microsoft.com/office/drawing/2014/main" val="2531088587"/>
                    </a:ext>
                  </a:extLst>
                </a:gridCol>
                <a:gridCol w="2684574">
                  <a:extLst>
                    <a:ext uri="{9D8B030D-6E8A-4147-A177-3AD203B41FA5}">
                      <a16:colId xmlns:a16="http://schemas.microsoft.com/office/drawing/2014/main" val="1089383460"/>
                    </a:ext>
                  </a:extLst>
                </a:gridCol>
                <a:gridCol w="2737295">
                  <a:extLst>
                    <a:ext uri="{9D8B030D-6E8A-4147-A177-3AD203B41FA5}">
                      <a16:colId xmlns:a16="http://schemas.microsoft.com/office/drawing/2014/main" val="3782009302"/>
                    </a:ext>
                  </a:extLst>
                </a:gridCol>
              </a:tblGrid>
              <a:tr h="733889">
                <a:tc>
                  <a:txBody>
                    <a:bodyPr/>
                    <a:lstStyle/>
                    <a:p>
                      <a:pPr algn="l"/>
                      <a:r>
                        <a:rPr lang="es-GT" sz="2000" noProof="0" dirty="0">
                          <a:solidFill>
                            <a:schemeClr val="tx1"/>
                          </a:solidFill>
                          <a:latin typeface="Arial" panose="020B0604020202020204" pitchFamily="34" charset="0"/>
                          <a:cs typeface="Arial" panose="020B0604020202020204" pitchFamily="34" charset="0"/>
                        </a:rPr>
                        <a:t>Muestra </a:t>
                      </a:r>
                    </a:p>
                  </a:txBody>
                  <a:tcPr marL="67258" marR="67258" marT="34288" marB="3428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2000" noProof="0" dirty="0">
                          <a:solidFill>
                            <a:schemeClr val="tx1"/>
                          </a:solidFill>
                          <a:latin typeface="Arial" panose="020B0604020202020204" pitchFamily="34" charset="0"/>
                          <a:cs typeface="Arial" panose="020B0604020202020204" pitchFamily="34" charset="0"/>
                        </a:rPr>
                        <a:t>Medio de transporte</a:t>
                      </a:r>
                    </a:p>
                  </a:txBody>
                  <a:tcPr marL="35871" marR="35871" marT="34288" marB="3428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2000" baseline="0" noProof="0" dirty="0">
                          <a:solidFill>
                            <a:schemeClr val="tx1"/>
                          </a:solidFill>
                          <a:latin typeface="Arial" panose="020B0604020202020204" pitchFamily="34" charset="0"/>
                          <a:cs typeface="Arial" panose="020B0604020202020204" pitchFamily="34" charset="0"/>
                        </a:rPr>
                        <a:t>Condiciones de transporte (48 h)</a:t>
                      </a:r>
                      <a:endParaRPr lang="es-GT" sz="2000" noProof="0" dirty="0">
                        <a:solidFill>
                          <a:schemeClr val="tx1"/>
                        </a:solidFill>
                        <a:latin typeface="Arial" panose="020B0604020202020204" pitchFamily="34" charset="0"/>
                        <a:cs typeface="Arial" panose="020B0604020202020204" pitchFamily="34" charset="0"/>
                      </a:endParaRPr>
                    </a:p>
                  </a:txBody>
                  <a:tcPr marL="67258" marR="67258" marT="34288" marB="3428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2000" baseline="0" noProof="0" dirty="0">
                          <a:solidFill>
                            <a:schemeClr val="tx1"/>
                          </a:solidFill>
                          <a:latin typeface="Arial" panose="020B0604020202020204" pitchFamily="34" charset="0"/>
                          <a:cs typeface="Arial" panose="020B0604020202020204" pitchFamily="34" charset="0"/>
                        </a:rPr>
                        <a:t>Transporte &gt;48hrs o almacenamiento</a:t>
                      </a:r>
                      <a:endParaRPr lang="es-GT" sz="2000" noProof="0" dirty="0">
                        <a:solidFill>
                          <a:schemeClr val="tx1"/>
                        </a:solidFill>
                        <a:latin typeface="Arial" panose="020B0604020202020204" pitchFamily="34" charset="0"/>
                        <a:cs typeface="Arial" panose="020B0604020202020204" pitchFamily="34" charset="0"/>
                      </a:endParaRPr>
                    </a:p>
                  </a:txBody>
                  <a:tcPr marL="67258" marR="67258" marT="34288" marB="3428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a:r>
                        <a:rPr lang="es-GT" sz="2000" noProof="0" dirty="0">
                          <a:solidFill>
                            <a:schemeClr val="tx1"/>
                          </a:solidFill>
                          <a:latin typeface="Arial" panose="020B0604020202020204" pitchFamily="34" charset="0"/>
                          <a:cs typeface="Arial" panose="020B0604020202020204" pitchFamily="34" charset="0"/>
                        </a:rPr>
                        <a:t>Comentarios</a:t>
                      </a:r>
                    </a:p>
                  </a:txBody>
                  <a:tcPr marL="67258" marR="67258" marT="34288" marB="3428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923695506"/>
                  </a:ext>
                </a:extLst>
              </a:tr>
              <a:tr h="419950">
                <a:tc>
                  <a:txBody>
                    <a:bodyPr/>
                    <a:lstStyle/>
                    <a:p>
                      <a:r>
                        <a:rPr lang="es-GT" sz="1600" noProof="0" dirty="0">
                          <a:solidFill>
                            <a:schemeClr val="tx1"/>
                          </a:solidFill>
                          <a:latin typeface="Arial" panose="020B0604020202020204" pitchFamily="34" charset="0"/>
                          <a:cs typeface="Arial" panose="020B0604020202020204" pitchFamily="34" charset="0"/>
                        </a:rPr>
                        <a:t>Sangre completa</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GT" sz="1600" noProof="0" dirty="0">
                          <a:solidFill>
                            <a:schemeClr val="tx1"/>
                          </a:solidFill>
                          <a:latin typeface="Arial" panose="020B0604020202020204" pitchFamily="34" charset="0"/>
                          <a:cs typeface="Arial" panose="020B0604020202020204" pitchFamily="34" charset="0"/>
                        </a:rPr>
                        <a:t>No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600" noProof="0" dirty="0">
                          <a:solidFill>
                            <a:schemeClr val="tx1"/>
                          </a:solidFill>
                          <a:latin typeface="Arial" panose="020B0604020202020204" pitchFamily="34" charset="0"/>
                          <a:cs typeface="Arial" panose="020B0604020202020204" pitchFamily="34" charset="0"/>
                        </a:rPr>
                        <a:t>2-8 C</a:t>
                      </a:r>
                      <a:r>
                        <a:rPr lang="es-GT" sz="1600" baseline="30000" noProof="0" dirty="0">
                          <a:solidFill>
                            <a:schemeClr val="tx1"/>
                          </a:solidFill>
                          <a:latin typeface="Arial" panose="020B0604020202020204" pitchFamily="34" charset="0"/>
                          <a:cs typeface="Arial" panose="020B0604020202020204" pitchFamily="34" charset="0"/>
                        </a:rPr>
                        <a:t>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600" noProof="0" dirty="0">
                          <a:solidFill>
                            <a:schemeClr val="tx1"/>
                          </a:solidFill>
                          <a:latin typeface="Arial" panose="020B0604020202020204" pitchFamily="34" charset="0"/>
                          <a:cs typeface="Arial" panose="020B0604020202020204" pitchFamily="34" charset="0"/>
                        </a:rPr>
                        <a:t>2-8 C</a:t>
                      </a:r>
                      <a:r>
                        <a:rPr lang="es-GT" sz="1600" baseline="30000" noProof="0" dirty="0">
                          <a:solidFill>
                            <a:schemeClr val="tx1"/>
                          </a:solidFill>
                          <a:latin typeface="Arial" panose="020B0604020202020204" pitchFamily="34" charset="0"/>
                          <a:cs typeface="Arial" panose="020B0604020202020204" pitchFamily="34" charset="0"/>
                        </a:rPr>
                        <a:t>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GT" sz="1600" noProof="0" dirty="0">
                        <a:solidFill>
                          <a:schemeClr val="tx1"/>
                        </a:solidFill>
                        <a:latin typeface="Arial" panose="020B0604020202020204" pitchFamily="34" charset="0"/>
                        <a:cs typeface="Arial" panose="020B0604020202020204" pitchFamily="34" charset="0"/>
                      </a:endParaRP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33856480"/>
                  </a:ext>
                </a:extLst>
              </a:tr>
              <a:tr h="4199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sz="1600" noProof="0" dirty="0">
                          <a:solidFill>
                            <a:schemeClr val="tx1"/>
                          </a:solidFill>
                          <a:latin typeface="Arial" panose="020B0604020202020204" pitchFamily="34" charset="0"/>
                          <a:cs typeface="Arial" panose="020B0604020202020204" pitchFamily="34" charset="0"/>
                        </a:rPr>
                        <a:t>Hemocultivo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GT" sz="1600" noProof="0" dirty="0">
                          <a:solidFill>
                            <a:schemeClr val="tx1"/>
                          </a:solidFill>
                          <a:latin typeface="Arial" panose="020B0604020202020204" pitchFamily="34" charset="0"/>
                          <a:cs typeface="Arial" panose="020B0604020202020204" pitchFamily="34" charset="0"/>
                        </a:rPr>
                        <a:t>Sí</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GT" sz="1600" noProof="0" dirty="0">
                          <a:solidFill>
                            <a:schemeClr val="tx1"/>
                          </a:solidFill>
                          <a:latin typeface="Arial" panose="020B0604020202020204" pitchFamily="34" charset="0"/>
                          <a:cs typeface="Arial" panose="020B0604020202020204" pitchFamily="34" charset="0"/>
                        </a:rPr>
                        <a:t>Ambiente</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GT" sz="1600" noProof="0" dirty="0">
                        <a:solidFill>
                          <a:schemeClr val="tx1"/>
                        </a:solidFill>
                        <a:latin typeface="Arial" panose="020B0604020202020204" pitchFamily="34" charset="0"/>
                        <a:cs typeface="Arial" panose="020B0604020202020204" pitchFamily="34" charset="0"/>
                      </a:endParaRP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600" noProof="0" dirty="0">
                          <a:solidFill>
                            <a:schemeClr val="tx1"/>
                          </a:solidFill>
                          <a:latin typeface="Arial" panose="020B0604020202020204" pitchFamily="34" charset="0"/>
                          <a:cs typeface="Arial" panose="020B0604020202020204" pitchFamily="34" charset="0"/>
                        </a:rPr>
                        <a:t>De pie sobre material amortiguador</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38567528"/>
                  </a:ext>
                </a:extLst>
              </a:tr>
              <a:tr h="659921">
                <a:tc>
                  <a:txBody>
                    <a:bodyPr/>
                    <a:lstStyle/>
                    <a:p>
                      <a:r>
                        <a:rPr lang="es-GT" sz="1600" noProof="0" dirty="0">
                          <a:solidFill>
                            <a:schemeClr val="tx1"/>
                          </a:solidFill>
                          <a:latin typeface="Arial" panose="020B0604020202020204" pitchFamily="34" charset="0"/>
                          <a:cs typeface="Arial" panose="020B0604020202020204" pitchFamily="34" charset="0"/>
                        </a:rPr>
                        <a:t>Suero/coágulo de sangre</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GT" sz="1600" noProof="0" dirty="0">
                          <a:solidFill>
                            <a:schemeClr val="tx1"/>
                          </a:solidFill>
                          <a:latin typeface="Arial" panose="020B0604020202020204" pitchFamily="34" charset="0"/>
                          <a:cs typeface="Arial" panose="020B0604020202020204" pitchFamily="34" charset="0"/>
                        </a:rPr>
                        <a:t>No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600" noProof="0" dirty="0">
                          <a:solidFill>
                            <a:schemeClr val="tx1"/>
                          </a:solidFill>
                          <a:latin typeface="Arial" panose="020B0604020202020204" pitchFamily="34" charset="0"/>
                          <a:cs typeface="Arial" panose="020B0604020202020204" pitchFamily="34" charset="0"/>
                        </a:rPr>
                        <a:t>2-8 C</a:t>
                      </a:r>
                      <a:r>
                        <a:rPr lang="es-GT" sz="1600" baseline="30000" noProof="0" dirty="0">
                          <a:solidFill>
                            <a:schemeClr val="tx1"/>
                          </a:solidFill>
                          <a:latin typeface="Arial" panose="020B0604020202020204" pitchFamily="34" charset="0"/>
                          <a:cs typeface="Arial" panose="020B0604020202020204" pitchFamily="34" charset="0"/>
                        </a:rPr>
                        <a:t>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600" noProof="0" dirty="0">
                          <a:solidFill>
                            <a:schemeClr val="tx1"/>
                          </a:solidFill>
                          <a:latin typeface="Arial" panose="020B0604020202020204" pitchFamily="34" charset="0"/>
                          <a:cs typeface="Arial" panose="020B0604020202020204" pitchFamily="34" charset="0"/>
                        </a:rPr>
                        <a:t>-20 C</a:t>
                      </a:r>
                      <a:r>
                        <a:rPr lang="es-GT" sz="1600" baseline="30000" noProof="0" dirty="0">
                          <a:solidFill>
                            <a:schemeClr val="tx1"/>
                          </a:solidFill>
                          <a:latin typeface="Arial" panose="020B0604020202020204" pitchFamily="34" charset="0"/>
                          <a:cs typeface="Arial" panose="020B0604020202020204" pitchFamily="34" charset="0"/>
                        </a:rPr>
                        <a:t>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600" noProof="0" dirty="0">
                          <a:solidFill>
                            <a:schemeClr val="tx1"/>
                          </a:solidFill>
                          <a:latin typeface="Arial" panose="020B0604020202020204" pitchFamily="34" charset="0"/>
                          <a:cs typeface="Arial" panose="020B0604020202020204" pitchFamily="34" charset="0"/>
                        </a:rPr>
                        <a:t>Evitar </a:t>
                      </a:r>
                      <a:r>
                        <a:rPr lang="es-GT" sz="1600" baseline="0" noProof="0" dirty="0">
                          <a:solidFill>
                            <a:schemeClr val="tx1"/>
                          </a:solidFill>
                          <a:latin typeface="Arial" panose="020B0604020202020204" pitchFamily="34" charset="0"/>
                          <a:cs typeface="Arial" panose="020B0604020202020204" pitchFamily="34" charset="0"/>
                        </a:rPr>
                        <a:t>la congelación/descongelación</a:t>
                      </a:r>
                      <a:endParaRPr lang="es-GT" sz="1600" noProof="0" dirty="0">
                        <a:solidFill>
                          <a:schemeClr val="tx1"/>
                        </a:solidFill>
                        <a:latin typeface="Arial" panose="020B0604020202020204" pitchFamily="34" charset="0"/>
                        <a:cs typeface="Arial" panose="020B0604020202020204" pitchFamily="34" charset="0"/>
                      </a:endParaRP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8186881"/>
                  </a:ext>
                </a:extLst>
              </a:tr>
              <a:tr h="419950">
                <a:tc>
                  <a:txBody>
                    <a:bodyPr/>
                    <a:lstStyle/>
                    <a:p>
                      <a:r>
                        <a:rPr lang="es-GT" sz="1600" noProof="0" dirty="0">
                          <a:solidFill>
                            <a:schemeClr val="tx1"/>
                          </a:solidFill>
                          <a:latin typeface="Arial" panose="020B0604020202020204" pitchFamily="34" charset="0"/>
                          <a:cs typeface="Arial" panose="020B0604020202020204" pitchFamily="34" charset="0"/>
                        </a:rPr>
                        <a:t>LCR (bacteriano)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GT" sz="1600" noProof="0" dirty="0">
                          <a:solidFill>
                            <a:schemeClr val="tx1"/>
                          </a:solidFill>
                          <a:latin typeface="Arial" panose="020B0604020202020204" pitchFamily="34" charset="0"/>
                          <a:cs typeface="Arial" panose="020B0604020202020204" pitchFamily="34" charset="0"/>
                        </a:rPr>
                        <a:t>Sí</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600" noProof="0" dirty="0">
                          <a:solidFill>
                            <a:schemeClr val="tx1"/>
                          </a:solidFill>
                          <a:latin typeface="Arial" panose="020B0604020202020204" pitchFamily="34" charset="0"/>
                          <a:cs typeface="Arial" panose="020B0604020202020204" pitchFamily="34" charset="0"/>
                        </a:rPr>
                        <a:t>25-37 C</a:t>
                      </a:r>
                      <a:r>
                        <a:rPr lang="es-GT" sz="1600" baseline="30000" noProof="0" dirty="0">
                          <a:solidFill>
                            <a:schemeClr val="tx1"/>
                          </a:solidFill>
                          <a:latin typeface="Arial" panose="020B0604020202020204" pitchFamily="34" charset="0"/>
                          <a:cs typeface="Arial" panose="020B0604020202020204" pitchFamily="34" charset="0"/>
                        </a:rPr>
                        <a:t>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GT" sz="1600" noProof="0" dirty="0">
                        <a:solidFill>
                          <a:schemeClr val="tx1"/>
                        </a:solidFill>
                        <a:latin typeface="Arial" panose="020B0604020202020204" pitchFamily="34" charset="0"/>
                        <a:cs typeface="Arial" panose="020B0604020202020204" pitchFamily="34" charset="0"/>
                      </a:endParaRP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600" noProof="0" dirty="0">
                          <a:solidFill>
                            <a:schemeClr val="tx1"/>
                          </a:solidFill>
                          <a:latin typeface="Arial" panose="020B0604020202020204" pitchFamily="34" charset="0"/>
                          <a:cs typeface="Arial" panose="020B0604020202020204" pitchFamily="34" charset="0"/>
                        </a:rPr>
                        <a:t>Cultivo bacteriano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6668558"/>
                  </a:ext>
                </a:extLst>
              </a:tr>
              <a:tr h="419950">
                <a:tc>
                  <a:txBody>
                    <a:bodyPr/>
                    <a:lstStyle/>
                    <a:p>
                      <a:r>
                        <a:rPr lang="es-GT" sz="1600" noProof="0" dirty="0">
                          <a:solidFill>
                            <a:schemeClr val="tx1"/>
                          </a:solidFill>
                          <a:latin typeface="Arial" panose="020B0604020202020204" pitchFamily="34" charset="0"/>
                          <a:cs typeface="Arial" panose="020B0604020202020204" pitchFamily="34" charset="0"/>
                        </a:rPr>
                        <a:t>LCR (viral)</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GT" sz="1600" noProof="0" dirty="0">
                          <a:solidFill>
                            <a:schemeClr val="tx1"/>
                          </a:solidFill>
                          <a:latin typeface="Arial" panose="020B0604020202020204" pitchFamily="34" charset="0"/>
                          <a:cs typeface="Arial" panose="020B0604020202020204" pitchFamily="34" charset="0"/>
                        </a:rPr>
                        <a:t>Sí</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600" noProof="0" dirty="0">
                          <a:solidFill>
                            <a:schemeClr val="tx1"/>
                          </a:solidFill>
                          <a:latin typeface="Arial" panose="020B0604020202020204" pitchFamily="34" charset="0"/>
                          <a:cs typeface="Arial" panose="020B0604020202020204" pitchFamily="34" charset="0"/>
                        </a:rPr>
                        <a:t>2-8 C</a:t>
                      </a:r>
                      <a:r>
                        <a:rPr lang="es-GT" sz="1600" baseline="30000" noProof="0" dirty="0">
                          <a:solidFill>
                            <a:schemeClr val="tx1"/>
                          </a:solidFill>
                          <a:latin typeface="Arial" panose="020B0604020202020204" pitchFamily="34" charset="0"/>
                          <a:cs typeface="Arial" panose="020B0604020202020204" pitchFamily="34" charset="0"/>
                        </a:rPr>
                        <a:t>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GT" sz="1600" noProof="0" dirty="0">
                          <a:solidFill>
                            <a:schemeClr val="tx1"/>
                          </a:solidFill>
                          <a:latin typeface="Arial" panose="020B0604020202020204" pitchFamily="34" charset="0"/>
                          <a:cs typeface="Arial" panose="020B0604020202020204" pitchFamily="34" charset="0"/>
                        </a:rPr>
                        <a:t>-20</a:t>
                      </a:r>
                      <a:r>
                        <a:rPr lang="es-GT" sz="1600" baseline="30000" noProof="0" dirty="0">
                          <a:solidFill>
                            <a:schemeClr val="tx1"/>
                          </a:solidFill>
                          <a:latin typeface="Arial" panose="020B0604020202020204" pitchFamily="34" charset="0"/>
                          <a:cs typeface="Arial" panose="020B0604020202020204" pitchFamily="34" charset="0"/>
                        </a:rPr>
                        <a:t>o</a:t>
                      </a:r>
                      <a:r>
                        <a:rPr lang="es-GT" sz="1600" noProof="0" dirty="0">
                          <a:solidFill>
                            <a:schemeClr val="tx1"/>
                          </a:solidFill>
                          <a:latin typeface="Arial" panose="020B0604020202020204" pitchFamily="34" charset="0"/>
                          <a:cs typeface="Arial" panose="020B0604020202020204" pitchFamily="34" charset="0"/>
                        </a:rPr>
                        <a:t> C o -70 C</a:t>
                      </a:r>
                      <a:r>
                        <a:rPr lang="es-GT" sz="1600" baseline="30000" noProof="0" dirty="0">
                          <a:solidFill>
                            <a:schemeClr val="tx1"/>
                          </a:solidFill>
                          <a:latin typeface="Arial" panose="020B0604020202020204" pitchFamily="34" charset="0"/>
                          <a:cs typeface="Arial" panose="020B0604020202020204" pitchFamily="34" charset="0"/>
                        </a:rPr>
                        <a:t>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GT" sz="1600" noProof="0" dirty="0">
                        <a:solidFill>
                          <a:schemeClr val="tx1"/>
                        </a:solidFill>
                        <a:latin typeface="Arial" panose="020B0604020202020204" pitchFamily="34" charset="0"/>
                        <a:cs typeface="Arial" panose="020B0604020202020204" pitchFamily="34" charset="0"/>
                      </a:endParaRP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9449349"/>
                  </a:ext>
                </a:extLst>
              </a:tr>
              <a:tr h="659921">
                <a:tc>
                  <a:txBody>
                    <a:bodyPr/>
                    <a:lstStyle/>
                    <a:p>
                      <a:r>
                        <a:rPr lang="es-GT" sz="1600" noProof="0" dirty="0">
                          <a:solidFill>
                            <a:schemeClr val="tx1"/>
                          </a:solidFill>
                          <a:latin typeface="Arial" panose="020B0604020202020204" pitchFamily="34" charset="0"/>
                          <a:cs typeface="Arial" panose="020B0604020202020204" pitchFamily="34" charset="0"/>
                        </a:rPr>
                        <a:t>Heches</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GT" sz="1600" noProof="0" dirty="0">
                          <a:solidFill>
                            <a:schemeClr val="tx1"/>
                          </a:solidFill>
                          <a:latin typeface="Arial" panose="020B0604020202020204" pitchFamily="34" charset="0"/>
                          <a:cs typeface="Arial" panose="020B0604020202020204" pitchFamily="34" charset="0"/>
                        </a:rPr>
                        <a:t>Sí</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600" noProof="0" dirty="0">
                          <a:solidFill>
                            <a:schemeClr val="tx1"/>
                          </a:solidFill>
                          <a:latin typeface="Arial" panose="020B0604020202020204" pitchFamily="34" charset="0"/>
                          <a:cs typeface="Arial" panose="020B0604020202020204" pitchFamily="34" charset="0"/>
                        </a:rPr>
                        <a:t>2-8 C</a:t>
                      </a:r>
                      <a:r>
                        <a:rPr lang="es-GT" sz="1600" baseline="30000" noProof="0" dirty="0">
                          <a:solidFill>
                            <a:schemeClr val="tx1"/>
                          </a:solidFill>
                          <a:latin typeface="Arial" panose="020B0604020202020204" pitchFamily="34" charset="0"/>
                          <a:cs typeface="Arial" panose="020B0604020202020204" pitchFamily="34" charset="0"/>
                        </a:rPr>
                        <a:t>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600" noProof="0" dirty="0">
                          <a:solidFill>
                            <a:schemeClr val="tx1"/>
                          </a:solidFill>
                          <a:latin typeface="Arial" panose="020B0604020202020204" pitchFamily="34" charset="0"/>
                          <a:cs typeface="Arial" panose="020B0604020202020204" pitchFamily="34" charset="0"/>
                        </a:rPr>
                        <a:t>-20 C</a:t>
                      </a:r>
                      <a:r>
                        <a:rPr lang="es-GT" sz="1600" baseline="30000" noProof="0" dirty="0">
                          <a:solidFill>
                            <a:schemeClr val="tx1"/>
                          </a:solidFill>
                          <a:latin typeface="Arial" panose="020B0604020202020204" pitchFamily="34" charset="0"/>
                          <a:cs typeface="Arial" panose="020B0604020202020204" pitchFamily="34" charset="0"/>
                        </a:rPr>
                        <a:t>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600" noProof="0" dirty="0">
                          <a:solidFill>
                            <a:schemeClr val="tx1"/>
                          </a:solidFill>
                          <a:latin typeface="Arial" panose="020B0604020202020204" pitchFamily="34" charset="0"/>
                          <a:cs typeface="Arial" panose="020B0604020202020204" pitchFamily="34" charset="0"/>
                        </a:rPr>
                        <a:t>La congelación distorsiona la morfología</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3632854"/>
                  </a:ext>
                </a:extLst>
              </a:tr>
              <a:tr h="419950">
                <a:tc>
                  <a:txBody>
                    <a:bodyPr/>
                    <a:lstStyle/>
                    <a:p>
                      <a:r>
                        <a:rPr lang="es-GT" sz="1600" noProof="0" dirty="0">
                          <a:solidFill>
                            <a:schemeClr val="tx1"/>
                          </a:solidFill>
                          <a:latin typeface="Arial" panose="020B0604020202020204" pitchFamily="34" charset="0"/>
                          <a:cs typeface="Arial" panose="020B0604020202020204" pitchFamily="34" charset="0"/>
                        </a:rPr>
                        <a:t>Orina</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GT" sz="1600" noProof="0" dirty="0">
                          <a:solidFill>
                            <a:schemeClr val="tx1"/>
                          </a:solidFill>
                          <a:latin typeface="Arial" panose="020B0604020202020204" pitchFamily="34" charset="0"/>
                          <a:cs typeface="Arial" panose="020B0604020202020204" pitchFamily="34" charset="0"/>
                        </a:rPr>
                        <a:t>No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600" noProof="0" dirty="0">
                          <a:solidFill>
                            <a:schemeClr val="tx1"/>
                          </a:solidFill>
                          <a:latin typeface="Arial" panose="020B0604020202020204" pitchFamily="34" charset="0"/>
                          <a:cs typeface="Arial" panose="020B0604020202020204" pitchFamily="34" charset="0"/>
                        </a:rPr>
                        <a:t>2-8 C</a:t>
                      </a:r>
                      <a:r>
                        <a:rPr lang="es-GT" sz="1600" baseline="30000" noProof="0" dirty="0">
                          <a:solidFill>
                            <a:schemeClr val="tx1"/>
                          </a:solidFill>
                          <a:latin typeface="Arial" panose="020B0604020202020204" pitchFamily="34" charset="0"/>
                          <a:cs typeface="Arial" panose="020B0604020202020204" pitchFamily="34" charset="0"/>
                        </a:rPr>
                        <a:t>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600" noProof="0" dirty="0">
                          <a:solidFill>
                            <a:schemeClr val="tx1"/>
                          </a:solidFill>
                          <a:latin typeface="Arial" panose="020B0604020202020204" pitchFamily="34" charset="0"/>
                          <a:cs typeface="Arial" panose="020B0604020202020204" pitchFamily="34" charset="0"/>
                        </a:rPr>
                        <a:t>-20 C</a:t>
                      </a:r>
                      <a:r>
                        <a:rPr lang="es-GT" sz="1600" baseline="30000" noProof="0" dirty="0">
                          <a:solidFill>
                            <a:schemeClr val="tx1"/>
                          </a:solidFill>
                          <a:latin typeface="Arial" panose="020B0604020202020204" pitchFamily="34" charset="0"/>
                          <a:cs typeface="Arial" panose="020B0604020202020204" pitchFamily="34" charset="0"/>
                        </a:rPr>
                        <a:t>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GT" sz="1600" noProof="0" dirty="0">
                        <a:solidFill>
                          <a:schemeClr val="tx1"/>
                        </a:solidFill>
                        <a:latin typeface="Arial" panose="020B0604020202020204" pitchFamily="34" charset="0"/>
                        <a:cs typeface="Arial" panose="020B0604020202020204" pitchFamily="34" charset="0"/>
                      </a:endParaRP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3991721"/>
                  </a:ext>
                </a:extLst>
              </a:tr>
              <a:tr h="419950">
                <a:tc>
                  <a:txBody>
                    <a:bodyPr/>
                    <a:lstStyle/>
                    <a:p>
                      <a:r>
                        <a:rPr lang="es-GT" sz="1600" baseline="0" noProof="0" dirty="0">
                          <a:solidFill>
                            <a:schemeClr val="tx1"/>
                          </a:solidFill>
                          <a:latin typeface="Arial" panose="020B0604020202020204" pitchFamily="34" charset="0"/>
                          <a:cs typeface="Arial" panose="020B0604020202020204" pitchFamily="34" charset="0"/>
                        </a:rPr>
                        <a:t>Muestra </a:t>
                      </a:r>
                      <a:r>
                        <a:rPr lang="es-GT" sz="1600" noProof="0" dirty="0">
                          <a:solidFill>
                            <a:schemeClr val="tx1"/>
                          </a:solidFill>
                          <a:latin typeface="Arial" panose="020B0604020202020204" pitchFamily="34" charset="0"/>
                          <a:cs typeface="Arial" panose="020B0604020202020204" pitchFamily="34" charset="0"/>
                        </a:rPr>
                        <a:t>respiratoria</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GT" sz="1600" noProof="0" dirty="0">
                          <a:solidFill>
                            <a:schemeClr val="tx1"/>
                          </a:solidFill>
                          <a:latin typeface="Arial" panose="020B0604020202020204" pitchFamily="34" charset="0"/>
                          <a:cs typeface="Arial" panose="020B0604020202020204" pitchFamily="34" charset="0"/>
                        </a:rPr>
                        <a:t>Sí</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600" noProof="0" dirty="0">
                          <a:solidFill>
                            <a:schemeClr val="tx1"/>
                          </a:solidFill>
                          <a:latin typeface="Arial" panose="020B0604020202020204" pitchFamily="34" charset="0"/>
                          <a:cs typeface="Arial" panose="020B0604020202020204" pitchFamily="34" charset="0"/>
                        </a:rPr>
                        <a:t>Ambiente &lt;24hrs</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600" noProof="0" dirty="0">
                          <a:solidFill>
                            <a:schemeClr val="tx1"/>
                          </a:solidFill>
                          <a:latin typeface="Arial" panose="020B0604020202020204" pitchFamily="34" charset="0"/>
                          <a:cs typeface="Arial" panose="020B0604020202020204" pitchFamily="34" charset="0"/>
                        </a:rPr>
                        <a:t>2-8 C</a:t>
                      </a:r>
                      <a:r>
                        <a:rPr lang="es-GT" sz="1600" baseline="30000" noProof="0" dirty="0">
                          <a:solidFill>
                            <a:schemeClr val="tx1"/>
                          </a:solidFill>
                          <a:latin typeface="Arial" panose="020B0604020202020204" pitchFamily="34" charset="0"/>
                          <a:cs typeface="Arial" panose="020B0604020202020204" pitchFamily="34" charset="0"/>
                        </a:rPr>
                        <a:t>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GT" sz="1600" noProof="0" dirty="0">
                        <a:solidFill>
                          <a:schemeClr val="tx1"/>
                        </a:solidFill>
                        <a:latin typeface="Arial" panose="020B0604020202020204" pitchFamily="34" charset="0"/>
                        <a:cs typeface="Arial" panose="020B0604020202020204" pitchFamily="34" charset="0"/>
                      </a:endParaRP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035451"/>
                  </a:ext>
                </a:extLst>
              </a:tr>
              <a:tr h="659921">
                <a:tc>
                  <a:txBody>
                    <a:bodyPr/>
                    <a:lstStyle/>
                    <a:p>
                      <a:r>
                        <a:rPr lang="es-GT" sz="1600" baseline="0" noProof="0" dirty="0">
                          <a:solidFill>
                            <a:schemeClr val="tx1"/>
                          </a:solidFill>
                          <a:latin typeface="Arial" panose="020B0604020202020204" pitchFamily="34" charset="0"/>
                          <a:cs typeface="Arial" panose="020B0604020202020204" pitchFamily="34" charset="0"/>
                        </a:rPr>
                        <a:t>Gota de sangre </a:t>
                      </a:r>
                      <a:r>
                        <a:rPr lang="es-GT" sz="1600" noProof="0" dirty="0">
                          <a:solidFill>
                            <a:schemeClr val="tx1"/>
                          </a:solidFill>
                          <a:latin typeface="Arial" panose="020B0604020202020204" pitchFamily="34" charset="0"/>
                          <a:cs typeface="Arial" panose="020B0604020202020204" pitchFamily="34" charset="0"/>
                        </a:rPr>
                        <a:t>seca</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GT" sz="1600" noProof="0" dirty="0">
                          <a:solidFill>
                            <a:schemeClr val="tx1"/>
                          </a:solidFill>
                          <a:latin typeface="Arial" panose="020B0604020202020204" pitchFamily="34" charset="0"/>
                          <a:cs typeface="Arial" panose="020B0604020202020204" pitchFamily="34" charset="0"/>
                        </a:rPr>
                        <a:t>No</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600" noProof="0" dirty="0">
                          <a:solidFill>
                            <a:schemeClr val="tx1"/>
                          </a:solidFill>
                          <a:latin typeface="Arial" panose="020B0604020202020204" pitchFamily="34" charset="0"/>
                          <a:cs typeface="Arial" panose="020B0604020202020204" pitchFamily="34" charset="0"/>
                        </a:rPr>
                        <a:t>Ambiente </a:t>
                      </a: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600" noProof="0" dirty="0">
                          <a:solidFill>
                            <a:schemeClr val="tx1"/>
                          </a:solidFill>
                          <a:latin typeface="Arial" panose="020B0604020202020204" pitchFamily="34" charset="0"/>
                          <a:cs typeface="Arial" panose="020B0604020202020204" pitchFamily="34" charset="0"/>
                        </a:rPr>
                        <a:t>Ambiente </a:t>
                      </a:r>
                      <a:r>
                        <a:rPr lang="es-GT" sz="1600" baseline="0" noProof="0" dirty="0">
                          <a:solidFill>
                            <a:schemeClr val="tx1"/>
                          </a:solidFill>
                          <a:latin typeface="Arial" panose="020B0604020202020204" pitchFamily="34" charset="0"/>
                          <a:cs typeface="Arial" panose="020B0604020202020204" pitchFamily="34" charset="0"/>
                        </a:rPr>
                        <a:t>- congelación</a:t>
                      </a:r>
                      <a:endParaRPr lang="es-GT" sz="1600" noProof="0" dirty="0">
                        <a:solidFill>
                          <a:schemeClr val="tx1"/>
                        </a:solidFill>
                        <a:latin typeface="Arial" panose="020B0604020202020204" pitchFamily="34" charset="0"/>
                        <a:cs typeface="Arial" panose="020B0604020202020204" pitchFamily="34" charset="0"/>
                      </a:endParaRP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600" noProof="0" dirty="0">
                          <a:solidFill>
                            <a:schemeClr val="tx1"/>
                          </a:solidFill>
                          <a:latin typeface="Arial" panose="020B0604020202020204" pitchFamily="34" charset="0"/>
                          <a:cs typeface="Arial" panose="020B0604020202020204" pitchFamily="34" charset="0"/>
                        </a:rPr>
                        <a:t>Debe </a:t>
                      </a:r>
                      <a:r>
                        <a:rPr lang="es-GT" sz="1600" baseline="0" noProof="0" dirty="0">
                          <a:solidFill>
                            <a:schemeClr val="tx1"/>
                          </a:solidFill>
                          <a:latin typeface="Arial" panose="020B0604020202020204" pitchFamily="34" charset="0"/>
                          <a:cs typeface="Arial" panose="020B0604020202020204" pitchFamily="34" charset="0"/>
                        </a:rPr>
                        <a:t>secarse al aire mínimo 3 horas</a:t>
                      </a:r>
                      <a:endParaRPr lang="es-GT" sz="1600" noProof="0" dirty="0">
                        <a:solidFill>
                          <a:schemeClr val="tx1"/>
                        </a:solidFill>
                        <a:latin typeface="Arial" panose="020B0604020202020204" pitchFamily="34" charset="0"/>
                        <a:cs typeface="Arial" panose="020B0604020202020204" pitchFamily="34" charset="0"/>
                      </a:endParaRPr>
                    </a:p>
                  </a:txBody>
                  <a:tcPr marL="35871" marR="35871"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0622767"/>
                  </a:ext>
                </a:extLst>
              </a:tr>
            </a:tbl>
          </a:graphicData>
        </a:graphic>
      </p:graphicFrame>
      <p:sp>
        <p:nvSpPr>
          <p:cNvPr id="4" name="Title 3">
            <a:extLst>
              <a:ext uri="{FF2B5EF4-FFF2-40B4-BE49-F238E27FC236}">
                <a16:creationId xmlns:a16="http://schemas.microsoft.com/office/drawing/2014/main" id="{C4FA11FC-0D17-4C2F-B1AD-0080B8070191}"/>
              </a:ext>
            </a:extLst>
          </p:cNvPr>
          <p:cNvSpPr>
            <a:spLocks noGrp="1"/>
          </p:cNvSpPr>
          <p:nvPr>
            <p:ph type="title"/>
          </p:nvPr>
        </p:nvSpPr>
        <p:spPr>
          <a:xfrm>
            <a:off x="719328" y="120717"/>
            <a:ext cx="10515600" cy="800100"/>
          </a:xfrm>
          <a:prstGeom prst="rect">
            <a:avLst/>
          </a:prstGeom>
        </p:spPr>
        <p:txBody>
          <a:bodyPr/>
          <a:lstStyle/>
          <a:p>
            <a:r>
              <a:rPr lang="en-US" dirty="0"/>
              <a:t>Transporte</a:t>
            </a:r>
          </a:p>
        </p:txBody>
      </p:sp>
      <p:sp>
        <p:nvSpPr>
          <p:cNvPr id="3" name="Rectangle 2"/>
          <p:cNvSpPr/>
          <p:nvPr/>
        </p:nvSpPr>
        <p:spPr>
          <a:xfrm>
            <a:off x="719328" y="6259388"/>
            <a:ext cx="8321549" cy="477895"/>
          </a:xfrm>
          <a:prstGeom prst="rect">
            <a:avLst/>
          </a:prstGeom>
        </p:spPr>
        <p:txBody>
          <a:bodyPr wrap="square">
            <a:spAutoFit/>
          </a:bodyPr>
          <a:lstStyle/>
          <a:p>
            <a:pPr>
              <a:spcBef>
                <a:spcPts val="0"/>
              </a:spcBef>
              <a:spcAft>
                <a:spcPts val="1200"/>
              </a:spcAft>
              <a:defRPr/>
            </a:pPr>
            <a:r>
              <a:rPr lang="es-GT" sz="2400" b="1" noProof="0" dirty="0">
                <a:solidFill>
                  <a:srgbClr val="00953A"/>
                </a:solidFill>
                <a:latin typeface="Arial" panose="020B0604020202020204" pitchFamily="34" charset="0"/>
                <a:ea typeface="Verdana" panose="020B0604030504040204" pitchFamily="34" charset="0"/>
              </a:rPr>
              <a:t>Lleve las muestras al laboratorio lo antes posible</a:t>
            </a:r>
            <a:r>
              <a:rPr lang="en-US" sz="2400" b="1" dirty="0">
                <a:solidFill>
                  <a:srgbClr val="00953A"/>
                </a:solidFill>
                <a:latin typeface="Arial" panose="020B0604020202020204" pitchFamily="34" charset="0"/>
                <a:ea typeface="Verdana" panose="020B0604030504040204" pitchFamily="34" charset="0"/>
              </a:rPr>
              <a:t>.</a:t>
            </a:r>
          </a:p>
        </p:txBody>
      </p:sp>
    </p:spTree>
    <p:extLst>
      <p:ext uri="{BB962C8B-B14F-4D97-AF65-F5344CB8AC3E}">
        <p14:creationId xmlns:p14="http://schemas.microsoft.com/office/powerpoint/2010/main" val="8009093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Text Placeholder 2"/>
          <p:cNvSpPr>
            <a:spLocks noGrp="1"/>
          </p:cNvSpPr>
          <p:nvPr>
            <p:ph sz="half" idx="2"/>
          </p:nvPr>
        </p:nvSpPr>
        <p:spPr bwMode="auto">
          <a:xfrm>
            <a:off x="838200" y="1478857"/>
            <a:ext cx="6324600" cy="463930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r>
              <a:rPr lang="es-GT" sz="2400" noProof="0" dirty="0">
                <a:latin typeface="Arial" panose="020B0604020202020204" pitchFamily="34" charset="0"/>
                <a:ea typeface="Verdana" panose="020B0604030504040204" pitchFamily="34" charset="0"/>
                <a:cs typeface="Arial" panose="020B0604020202020204" pitchFamily="34" charset="0"/>
              </a:rPr>
              <a:t>Especímenes sin etiquetar</a:t>
            </a:r>
          </a:p>
          <a:p>
            <a:r>
              <a:rPr lang="es-GT" sz="2400" noProof="0" dirty="0">
                <a:latin typeface="Arial" panose="020B0604020202020204" pitchFamily="34" charset="0"/>
                <a:ea typeface="Verdana" panose="020B0604030504040204" pitchFamily="34" charset="0"/>
                <a:cs typeface="Arial" panose="020B0604020202020204" pitchFamily="34" charset="0"/>
              </a:rPr>
              <a:t>Contenedores rotos o con fugas</a:t>
            </a:r>
          </a:p>
          <a:p>
            <a:r>
              <a:rPr lang="es-GT" sz="2400" noProof="0" dirty="0">
                <a:latin typeface="Arial" panose="020B0604020202020204" pitchFamily="34" charset="0"/>
                <a:ea typeface="Verdana" panose="020B0604030504040204" pitchFamily="34" charset="0"/>
                <a:cs typeface="Arial" panose="020B0604020202020204" pitchFamily="34" charset="0"/>
              </a:rPr>
              <a:t>Datos no coincidentes en la muestra y los formularios adjuntos</a:t>
            </a:r>
          </a:p>
          <a:p>
            <a:r>
              <a:rPr lang="es-GT" sz="2400" noProof="0" dirty="0">
                <a:latin typeface="Arial" panose="020B0604020202020204" pitchFamily="34" charset="0"/>
                <a:ea typeface="Verdana" panose="020B0604030504040204" pitchFamily="34" charset="0"/>
                <a:cs typeface="Arial" panose="020B0604020202020204" pitchFamily="34" charset="0"/>
              </a:rPr>
              <a:t>Medio de transporte inadecuado</a:t>
            </a:r>
          </a:p>
          <a:p>
            <a:r>
              <a:rPr lang="es-GT" sz="2400" noProof="0" dirty="0">
                <a:latin typeface="Arial" panose="020B0604020202020204" pitchFamily="34" charset="0"/>
                <a:ea typeface="Verdana" panose="020B0604030504040204" pitchFamily="34" charset="0"/>
                <a:cs typeface="Arial" panose="020B0604020202020204" pitchFamily="34" charset="0"/>
              </a:rPr>
              <a:t>Caducado en tránsito</a:t>
            </a:r>
          </a:p>
          <a:p>
            <a:r>
              <a:rPr lang="es-GT" sz="2400" noProof="0" dirty="0">
                <a:latin typeface="Arial" panose="020B0604020202020204" pitchFamily="34" charset="0"/>
                <a:ea typeface="Verdana" panose="020B0604030504040204" pitchFamily="34" charset="0"/>
                <a:cs typeface="Arial" panose="020B0604020202020204" pitchFamily="34" charset="0"/>
              </a:rPr>
              <a:t>Hemolizado, coagulado (en función de </a:t>
            </a:r>
            <a:br>
              <a:rPr lang="es-GT" sz="2400" noProof="0" dirty="0">
                <a:latin typeface="Arial" panose="020B0604020202020204" pitchFamily="34" charset="0"/>
                <a:ea typeface="Verdana" panose="020B0604030504040204" pitchFamily="34" charset="0"/>
                <a:cs typeface="Arial" panose="020B0604020202020204" pitchFamily="34" charset="0"/>
              </a:rPr>
            </a:br>
            <a:r>
              <a:rPr lang="es-GT" sz="2400" noProof="0" dirty="0">
                <a:latin typeface="Arial" panose="020B0604020202020204" pitchFamily="34" charset="0"/>
                <a:ea typeface="Verdana" panose="020B0604030504040204" pitchFamily="34" charset="0"/>
                <a:cs typeface="Arial" panose="020B0604020202020204" pitchFamily="34" charset="0"/>
              </a:rPr>
              <a:t>la prueba)</a:t>
            </a:r>
          </a:p>
          <a:p>
            <a:r>
              <a:rPr lang="es-GT" sz="2400" noProof="0" dirty="0">
                <a:latin typeface="Arial" panose="020B0604020202020204" pitchFamily="34" charset="0"/>
                <a:ea typeface="Verdana" panose="020B0604030504040204" pitchFamily="34" charset="0"/>
                <a:cs typeface="Arial" panose="020B0604020202020204" pitchFamily="34" charset="0"/>
              </a:rPr>
              <a:t>Volumen inadecuado o cantidad insuficiente</a:t>
            </a:r>
          </a:p>
          <a:p>
            <a:endParaRPr lang="en-US" altLang="en-US" sz="2000" dirty="0">
              <a:latin typeface="Arial" panose="020B0604020202020204" pitchFamily="34" charset="0"/>
              <a:ea typeface="Verdana" panose="020B0604030504040204" pitchFamily="34" charset="0"/>
              <a:cs typeface="Arial" panose="020B0604020202020204" pitchFamily="34" charset="0"/>
            </a:endParaRPr>
          </a:p>
        </p:txBody>
      </p:sp>
      <p:sp>
        <p:nvSpPr>
          <p:cNvPr id="3" name="Title 2">
            <a:extLst>
              <a:ext uri="{FF2B5EF4-FFF2-40B4-BE49-F238E27FC236}">
                <a16:creationId xmlns:a16="http://schemas.microsoft.com/office/drawing/2014/main" id="{0915E3DA-E355-43E7-AB71-3148E22705FD}"/>
              </a:ext>
            </a:extLst>
          </p:cNvPr>
          <p:cNvSpPr>
            <a:spLocks noGrp="1"/>
          </p:cNvSpPr>
          <p:nvPr>
            <p:ph type="title"/>
          </p:nvPr>
        </p:nvSpPr>
        <p:spPr>
          <a:prstGeom prst="rect">
            <a:avLst/>
          </a:prstGeom>
        </p:spPr>
        <p:txBody>
          <a:bodyPr/>
          <a:lstStyle/>
          <a:p>
            <a:r>
              <a:rPr lang="es-GT" noProof="0" dirty="0"/>
              <a:t>Rechazo de especímenes</a:t>
            </a:r>
          </a:p>
        </p:txBody>
      </p:sp>
      <p:pic>
        <p:nvPicPr>
          <p:cNvPr id="2052" name="Picture 4">
            <a:extLst>
              <a:ext uri="{FF2B5EF4-FFF2-40B4-BE49-F238E27FC236}">
                <a16:creationId xmlns:a16="http://schemas.microsoft.com/office/drawing/2014/main" id="{4CA9EEE3-DE66-E709-C917-0A15765DDC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1454726"/>
            <a:ext cx="3518092" cy="466344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4791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553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553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553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5539">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5539">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553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EB8788-6009-A1F3-08E0-C7E69353AE44}"/>
              </a:ext>
            </a:extLst>
          </p:cNvPr>
          <p:cNvSpPr>
            <a:spLocks noGrp="1"/>
          </p:cNvSpPr>
          <p:nvPr>
            <p:ph sz="half" idx="2"/>
          </p:nvPr>
        </p:nvSpPr>
        <p:spPr>
          <a:xfrm>
            <a:off x="838200" y="1310905"/>
            <a:ext cx="10515600" cy="4639309"/>
          </a:xfrm>
        </p:spPr>
        <p:txBody>
          <a:bodyPr/>
          <a:lstStyle/>
          <a:p>
            <a:r>
              <a:rPr lang="es-GT" noProof="0" dirty="0"/>
              <a:t>Única forma de confirmar el agente causante de la enfermedad</a:t>
            </a:r>
          </a:p>
          <a:p>
            <a:pPr lvl="1"/>
            <a:r>
              <a:rPr lang="es-GT" noProof="0" dirty="0"/>
              <a:t>Útil para evaluar la susceptibilidad y la respuesta del huésped a </a:t>
            </a:r>
            <a:br>
              <a:rPr lang="es-GT" noProof="0" dirty="0"/>
            </a:br>
            <a:r>
              <a:rPr lang="es-GT" noProof="0" dirty="0"/>
              <a:t>agentes causales</a:t>
            </a:r>
          </a:p>
          <a:p>
            <a:pPr lvl="1"/>
            <a:r>
              <a:rPr lang="es-GT" noProof="0" dirty="0"/>
              <a:t>Puede establecer vínculos entre varios hospederos</a:t>
            </a:r>
          </a:p>
          <a:p>
            <a:r>
              <a:rPr lang="es-GT" noProof="0" dirty="0"/>
              <a:t>Algunos brotes requieren más de una prueba antes de que el agente se identifique</a:t>
            </a:r>
          </a:p>
          <a:p>
            <a:r>
              <a:rPr lang="es-GT" noProof="0" dirty="0"/>
              <a:t>A veces puede relacionar la enfermedad con fuentes de exposición ambiental </a:t>
            </a:r>
          </a:p>
          <a:p>
            <a:r>
              <a:rPr lang="es-GT" noProof="0" dirty="0"/>
              <a:t>La interpretación de los resultados es un proceso de colaboración entre epidemiólogos, laboratoristas y expertos en salud pública.</a:t>
            </a:r>
          </a:p>
          <a:p>
            <a:endParaRPr lang="en-US" altLang="en-US" dirty="0"/>
          </a:p>
          <a:p>
            <a:endParaRPr lang="fr-FR" dirty="0"/>
          </a:p>
        </p:txBody>
      </p:sp>
      <p:sp>
        <p:nvSpPr>
          <p:cNvPr id="2" name="Title 1">
            <a:extLst>
              <a:ext uri="{FF2B5EF4-FFF2-40B4-BE49-F238E27FC236}">
                <a16:creationId xmlns:a16="http://schemas.microsoft.com/office/drawing/2014/main" id="{7E4F706F-E9EE-3453-CD32-FEBD11FAE8F9}"/>
              </a:ext>
            </a:extLst>
          </p:cNvPr>
          <p:cNvSpPr>
            <a:spLocks noGrp="1"/>
          </p:cNvSpPr>
          <p:nvPr>
            <p:ph type="title"/>
          </p:nvPr>
        </p:nvSpPr>
        <p:spPr>
          <a:xfrm>
            <a:off x="422988" y="221557"/>
            <a:ext cx="11346024" cy="1257300"/>
          </a:xfrm>
          <a:prstGeom prst="rect">
            <a:avLst/>
          </a:prstGeom>
        </p:spPr>
        <p:txBody>
          <a:bodyPr/>
          <a:lstStyle/>
          <a:p>
            <a:r>
              <a:rPr lang="es-GT" noProof="0" dirty="0"/>
              <a:t>Interpretación de los resultados de laboratorio</a:t>
            </a:r>
          </a:p>
        </p:txBody>
      </p:sp>
    </p:spTree>
    <p:extLst>
      <p:ext uri="{BB962C8B-B14F-4D97-AF65-F5344CB8AC3E}">
        <p14:creationId xmlns:p14="http://schemas.microsoft.com/office/powerpoint/2010/main" val="7549265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sz="half" idx="2"/>
          </p:nvPr>
        </p:nvSpPr>
        <p:spPr>
          <a:xfrm>
            <a:off x="646176" y="1231957"/>
            <a:ext cx="10707624" cy="4639309"/>
          </a:xfrm>
        </p:spPr>
        <p:txBody>
          <a:bodyPr/>
          <a:lstStyle/>
          <a:p>
            <a:pPr marL="0" indent="0">
              <a:spcAft>
                <a:spcPts val="600"/>
              </a:spcAft>
              <a:buNone/>
            </a:pPr>
            <a:r>
              <a:rPr lang="es-GT" b="1" noProof="0" dirty="0">
                <a:solidFill>
                  <a:srgbClr val="00953A"/>
                </a:solidFill>
                <a:latin typeface="Arial" panose="020B0604020202020204" pitchFamily="34" charset="0"/>
                <a:cs typeface="Arial" panose="020B0604020202020204" pitchFamily="34" charset="0"/>
              </a:rPr>
              <a:t>Bioseguridad</a:t>
            </a:r>
            <a:r>
              <a:rPr lang="es-GT" noProof="0" dirty="0">
                <a:solidFill>
                  <a:srgbClr val="00953A"/>
                </a:solidFill>
                <a:latin typeface="Arial" panose="020B0604020202020204" pitchFamily="34" charset="0"/>
                <a:cs typeface="Arial" panose="020B0604020202020204" pitchFamily="34" charset="0"/>
              </a:rPr>
              <a:t>:</a:t>
            </a:r>
            <a:r>
              <a:rPr lang="es-GT" noProof="0" dirty="0">
                <a:latin typeface="Arial" panose="020B0604020202020204" pitchFamily="34" charset="0"/>
                <a:cs typeface="Arial" panose="020B0604020202020204" pitchFamily="34" charset="0"/>
              </a:rPr>
              <a:t> El desarrollo y la aplicación de políticas administrativas, prácticas de trabajo, diseño de instalaciones y de equipos de seguridad para prevenir la transmisión (exposición) de agentes biológicos a los trabajadores, a otras personas y al </a:t>
            </a:r>
            <a:br>
              <a:rPr lang="es-GT" noProof="0" dirty="0">
                <a:latin typeface="Arial" panose="020B0604020202020204" pitchFamily="34" charset="0"/>
                <a:cs typeface="Arial" panose="020B0604020202020204" pitchFamily="34" charset="0"/>
              </a:rPr>
            </a:br>
            <a:r>
              <a:rPr lang="es-GT" noProof="0" dirty="0">
                <a:latin typeface="Arial" panose="020B0604020202020204" pitchFamily="34" charset="0"/>
                <a:cs typeface="Arial" panose="020B0604020202020204" pitchFamily="34" charset="0"/>
              </a:rPr>
              <a:t>medio ambiente.</a:t>
            </a:r>
            <a:endParaRPr lang="es-GT" noProof="0" dirty="0">
              <a:solidFill>
                <a:srgbClr val="000000"/>
              </a:solidFill>
              <a:latin typeface="Arial" panose="020B0604020202020204" pitchFamily="34" charset="0"/>
              <a:cs typeface="Arial" panose="020B0604020202020204" pitchFamily="34" charset="0"/>
            </a:endParaRPr>
          </a:p>
          <a:p>
            <a:pPr marL="0" indent="0">
              <a:spcAft>
                <a:spcPts val="600"/>
              </a:spcAft>
              <a:buNone/>
            </a:pPr>
            <a:r>
              <a:rPr lang="es-GT" b="1" noProof="0" dirty="0">
                <a:solidFill>
                  <a:srgbClr val="00953A"/>
                </a:solidFill>
                <a:latin typeface="Arial" panose="020B0604020202020204" pitchFamily="34" charset="0"/>
                <a:cs typeface="Arial" panose="020B0604020202020204" pitchFamily="34" charset="0"/>
              </a:rPr>
              <a:t>Bioprotección:</a:t>
            </a:r>
            <a:r>
              <a:rPr lang="es-GT" noProof="0" dirty="0">
                <a:latin typeface="Arial" panose="020B0604020202020204" pitchFamily="34" charset="0"/>
                <a:cs typeface="Arial" panose="020B0604020202020204" pitchFamily="34" charset="0"/>
              </a:rPr>
              <a:t> La protección de agentes microbianos y toxinas de alto impacto o de información crítica y relevante contra el robo o el desvío por parte de quienes pretendan perseguir un uso indebido intencionado.</a:t>
            </a:r>
            <a:endParaRPr lang="es-GT" noProof="0" dirty="0">
              <a:solidFill>
                <a:srgbClr val="000000"/>
              </a:solidFill>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C4479D1B-79C0-45A5-BB31-1B077E600ABB}"/>
              </a:ext>
            </a:extLst>
          </p:cNvPr>
          <p:cNvSpPr>
            <a:spLocks noGrp="1"/>
          </p:cNvSpPr>
          <p:nvPr>
            <p:ph type="title"/>
          </p:nvPr>
        </p:nvSpPr>
        <p:spPr>
          <a:xfrm>
            <a:off x="268224" y="277541"/>
            <a:ext cx="11581654" cy="1257300"/>
          </a:xfrm>
          <a:prstGeom prst="rect">
            <a:avLst/>
          </a:prstGeom>
        </p:spPr>
        <p:txBody>
          <a:bodyPr/>
          <a:lstStyle/>
          <a:p>
            <a:r>
              <a:rPr lang="es-GT" noProof="0" dirty="0"/>
              <a:t>Bioseguridad y bioprotección en el laboratorio</a:t>
            </a:r>
          </a:p>
        </p:txBody>
      </p:sp>
      <p:sp>
        <p:nvSpPr>
          <p:cNvPr id="3" name="Text Placeholder 2">
            <a:extLst>
              <a:ext uri="{FF2B5EF4-FFF2-40B4-BE49-F238E27FC236}">
                <a16:creationId xmlns:a16="http://schemas.microsoft.com/office/drawing/2014/main" id="{CDE4EF64-760F-384E-68BC-089D6CA1C450}"/>
              </a:ext>
            </a:extLst>
          </p:cNvPr>
          <p:cNvSpPr txBox="1">
            <a:spLocks/>
          </p:cNvSpPr>
          <p:nvPr/>
        </p:nvSpPr>
        <p:spPr>
          <a:xfrm>
            <a:off x="4752406" y="6454192"/>
            <a:ext cx="4772594" cy="211243"/>
          </a:xfrm>
          <a:prstGeom prst="rect">
            <a:avLst/>
          </a:prstGeom>
        </p:spPr>
        <p:txBody>
          <a:bodyPr/>
          <a:lstStyle>
            <a:lvl1pPr marL="0" indent="0" algn="r" defTabSz="914400" rtl="0" eaLnBrk="1" latinLnBrk="0" hangingPunct="1">
              <a:lnSpc>
                <a:spcPct val="90000"/>
              </a:lnSpc>
              <a:spcBef>
                <a:spcPts val="1000"/>
              </a:spcBef>
              <a:buFont typeface="Arial" panose="020B0604020202020204" pitchFamily="34" charset="0"/>
              <a:buNone/>
              <a:defRPr sz="12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Fuente: APHL</a:t>
            </a:r>
          </a:p>
        </p:txBody>
      </p:sp>
      <p:sp>
        <p:nvSpPr>
          <p:cNvPr id="5" name="Rectangle 4">
            <a:extLst>
              <a:ext uri="{FF2B5EF4-FFF2-40B4-BE49-F238E27FC236}">
                <a16:creationId xmlns:a16="http://schemas.microsoft.com/office/drawing/2014/main" id="{15ABFA11-FAA7-8B3F-A000-8E97E4A96577}"/>
              </a:ext>
            </a:extLst>
          </p:cNvPr>
          <p:cNvSpPr/>
          <p:nvPr/>
        </p:nvSpPr>
        <p:spPr>
          <a:xfrm>
            <a:off x="268224" y="5095775"/>
            <a:ext cx="11277600" cy="1569660"/>
          </a:xfrm>
          <a:prstGeom prst="rect">
            <a:avLst/>
          </a:prstGeom>
        </p:spPr>
        <p:txBody>
          <a:bodyPr wrap="square" anchor="ctr">
            <a:spAutoFit/>
          </a:bodyPr>
          <a:lstStyle/>
          <a:p>
            <a:pPr algn="ctr">
              <a:spcBef>
                <a:spcPts val="0"/>
              </a:spcBef>
              <a:spcAft>
                <a:spcPts val="1200"/>
              </a:spcAft>
              <a:defRPr/>
            </a:pPr>
            <a:r>
              <a:rPr lang="es-GT" sz="3200" b="1" noProof="0" dirty="0">
                <a:solidFill>
                  <a:srgbClr val="00953A"/>
                </a:solidFill>
                <a:latin typeface="Arial" panose="020B0604020202020204" pitchFamily="34" charset="0"/>
                <a:ea typeface="Verdana" panose="020B0604030504040204" pitchFamily="34" charset="0"/>
              </a:rPr>
              <a:t>La bioseguridad protege a las personas de los gérmenes; la bioprotección protege a los gérmenes de las personas.</a:t>
            </a:r>
          </a:p>
        </p:txBody>
      </p:sp>
    </p:spTree>
    <p:extLst>
      <p:ext uri="{BB962C8B-B14F-4D97-AF65-F5344CB8AC3E}">
        <p14:creationId xmlns:p14="http://schemas.microsoft.com/office/powerpoint/2010/main" val="2073275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6EB96DE-8D89-8D3A-063E-CCE872DDB4B7}"/>
              </a:ext>
            </a:extLst>
          </p:cNvPr>
          <p:cNvSpPr>
            <a:spLocks noGrp="1"/>
          </p:cNvSpPr>
          <p:nvPr>
            <p:ph type="title"/>
          </p:nvPr>
        </p:nvSpPr>
        <p:spPr>
          <a:xfrm>
            <a:off x="522514" y="457200"/>
            <a:ext cx="10067901" cy="800100"/>
          </a:xfrm>
        </p:spPr>
        <p:txBody>
          <a:bodyPr/>
          <a:lstStyle/>
          <a:p>
            <a:r>
              <a:rPr lang="es-GT" noProof="0" dirty="0"/>
              <a:t>Experiencias de recolección de muestras</a:t>
            </a:r>
          </a:p>
        </p:txBody>
      </p:sp>
      <p:sp>
        <p:nvSpPr>
          <p:cNvPr id="6" name="Content Placeholder 5">
            <a:extLst>
              <a:ext uri="{FF2B5EF4-FFF2-40B4-BE49-F238E27FC236}">
                <a16:creationId xmlns:a16="http://schemas.microsoft.com/office/drawing/2014/main" id="{4B5B3C60-EDB5-7E03-A9F2-65AF53122DC6}"/>
              </a:ext>
            </a:extLst>
          </p:cNvPr>
          <p:cNvSpPr>
            <a:spLocks noGrp="1"/>
          </p:cNvSpPr>
          <p:nvPr>
            <p:ph sz="half" idx="2"/>
          </p:nvPr>
        </p:nvSpPr>
        <p:spPr>
          <a:xfrm>
            <a:off x="838200" y="1478857"/>
            <a:ext cx="4622802" cy="4639309"/>
          </a:xfrm>
        </p:spPr>
        <p:txBody>
          <a:bodyPr/>
          <a:lstStyle/>
          <a:p>
            <a:r>
              <a:rPr lang="es-GT" noProof="0" dirty="0"/>
              <a:t>¿Quién ha participado en la recolección de muestras? De un ejemplo.</a:t>
            </a:r>
          </a:p>
          <a:p>
            <a:r>
              <a:rPr lang="es-GT" noProof="0" dirty="0"/>
              <a:t>¿Qué precauciones tomó?</a:t>
            </a:r>
          </a:p>
        </p:txBody>
      </p:sp>
      <p:pic>
        <p:nvPicPr>
          <p:cNvPr id="2050" name="Picture 2">
            <a:extLst>
              <a:ext uri="{FF2B5EF4-FFF2-40B4-BE49-F238E27FC236}">
                <a16:creationId xmlns:a16="http://schemas.microsoft.com/office/drawing/2014/main" id="{33D62EA9-920F-F2A4-DEBD-9C2860037F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1002" y="1588711"/>
            <a:ext cx="5892798" cy="441959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99875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sz="half" idx="2"/>
          </p:nvPr>
        </p:nvSpPr>
        <p:spPr/>
        <p:txBody>
          <a:bodyPr/>
          <a:lstStyle/>
          <a:p>
            <a:pPr marL="0" lvl="1" indent="0" algn="ctr">
              <a:buNone/>
            </a:pPr>
            <a:r>
              <a:rPr lang="es-GT" sz="2800" noProof="0" dirty="0">
                <a:solidFill>
                  <a:srgbClr val="000000"/>
                </a:solidFill>
                <a:latin typeface="Arial" panose="020B0604020202020204" pitchFamily="34" charset="0"/>
                <a:cs typeface="Arial" panose="020B0604020202020204" pitchFamily="34" charset="0"/>
              </a:rPr>
              <a:t>Medidas para reducir el riesgo de exposición involuntaria de patógenos y toxinas a las personas:</a:t>
            </a:r>
          </a:p>
          <a:p>
            <a:pPr lvl="2">
              <a:buClr>
                <a:srgbClr val="00953A"/>
              </a:buClr>
            </a:pPr>
            <a:endParaRPr lang="en-US" dirty="0">
              <a:solidFill>
                <a:srgbClr val="000000"/>
              </a:solidFill>
              <a:latin typeface="Arial" panose="020B0604020202020204" pitchFamily="34" charset="0"/>
              <a:cs typeface="Arial" panose="020B0604020202020204" pitchFamily="34" charset="0"/>
            </a:endParaRPr>
          </a:p>
          <a:p>
            <a:pPr lvl="2">
              <a:buClr>
                <a:srgbClr val="00953A"/>
              </a:buClr>
            </a:pPr>
            <a:endParaRPr lang="en-US" dirty="0">
              <a:solidFill>
                <a:srgbClr val="000000"/>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F66DD2CA-19EA-40DC-A7D9-6CC71B36E3CE}"/>
              </a:ext>
            </a:extLst>
          </p:cNvPr>
          <p:cNvSpPr>
            <a:spLocks noGrp="1"/>
          </p:cNvSpPr>
          <p:nvPr>
            <p:ph type="title"/>
          </p:nvPr>
        </p:nvSpPr>
        <p:spPr>
          <a:prstGeom prst="rect">
            <a:avLst/>
          </a:prstGeom>
        </p:spPr>
        <p:txBody>
          <a:bodyPr/>
          <a:lstStyle/>
          <a:p>
            <a:r>
              <a:rPr lang="es-GT" noProof="0" dirty="0"/>
              <a:t>Bioseguridad en el campo</a:t>
            </a:r>
          </a:p>
        </p:txBody>
      </p:sp>
      <p:sp>
        <p:nvSpPr>
          <p:cNvPr id="8" name="Rounded Rectangle 7"/>
          <p:cNvSpPr/>
          <p:nvPr/>
        </p:nvSpPr>
        <p:spPr>
          <a:xfrm>
            <a:off x="2667000" y="2565758"/>
            <a:ext cx="3200400" cy="1828800"/>
          </a:xfrm>
          <a:prstGeom prst="roundRect">
            <a:avLst/>
          </a:prstGeom>
          <a:noFill/>
          <a:ln w="38100" cap="flat" cmpd="sng" algn="ctr">
            <a:solidFill>
              <a:srgbClr val="00953A"/>
            </a:solidFill>
            <a:prstDash val="solid"/>
          </a:ln>
          <a:effectLst/>
        </p:spPr>
        <p:txBody>
          <a:bodyPr lIns="0" tIns="0" rIns="0" bIns="0" rtlCol="0" anchor="ctr"/>
          <a:lstStyle/>
          <a:p>
            <a:pPr marL="3175" algn="ctr">
              <a:defRPr/>
            </a:pPr>
            <a:r>
              <a:rPr lang="es-GT" sz="2800" noProof="0" dirty="0">
                <a:solidFill>
                  <a:srgbClr val="000000"/>
                </a:solidFill>
                <a:latin typeface="Arial" panose="020B0604020202020204" pitchFamily="34" charset="0"/>
              </a:rPr>
              <a:t>Utilizar equipo y material de recolección estéril</a:t>
            </a:r>
            <a:endParaRPr lang="es-GT" sz="2800" b="1" kern="0" noProof="0" dirty="0">
              <a:solidFill>
                <a:schemeClr val="accent5"/>
              </a:solidFill>
              <a:latin typeface="Arial" panose="020B0604020202020204" pitchFamily="34" charset="0"/>
            </a:endParaRPr>
          </a:p>
        </p:txBody>
      </p:sp>
      <p:sp>
        <p:nvSpPr>
          <p:cNvPr id="10" name="Rounded Rectangle 9"/>
          <p:cNvSpPr/>
          <p:nvPr/>
        </p:nvSpPr>
        <p:spPr>
          <a:xfrm>
            <a:off x="6167376" y="2565758"/>
            <a:ext cx="3200400" cy="1828800"/>
          </a:xfrm>
          <a:prstGeom prst="roundRect">
            <a:avLst/>
          </a:prstGeom>
          <a:noFill/>
          <a:ln w="38100" cap="flat" cmpd="sng" algn="ctr">
            <a:solidFill>
              <a:srgbClr val="00953A"/>
            </a:solidFill>
            <a:prstDash val="solid"/>
          </a:ln>
          <a:effectLst/>
        </p:spPr>
        <p:txBody>
          <a:bodyPr lIns="0" tIns="0" rIns="0" bIns="0" rtlCol="0" anchor="ctr"/>
          <a:lstStyle/>
          <a:p>
            <a:pPr marL="3175" lvl="1" algn="ctr">
              <a:defRPr/>
            </a:pPr>
            <a:r>
              <a:rPr lang="es-GT" sz="2800" noProof="0" dirty="0">
                <a:solidFill>
                  <a:srgbClr val="000000"/>
                </a:solidFill>
                <a:latin typeface="Arial" panose="020B0604020202020204" pitchFamily="34" charset="0"/>
              </a:rPr>
              <a:t>Utilizar equipos de protección personal (EPP)</a:t>
            </a:r>
            <a:endParaRPr lang="es-GT" sz="2800" b="1" kern="0" noProof="0" dirty="0">
              <a:solidFill>
                <a:schemeClr val="accent5"/>
              </a:solidFill>
              <a:latin typeface="Arial" panose="020B0604020202020204" pitchFamily="34" charset="0"/>
              <a:ea typeface="ＭＳ Ｐゴシック" pitchFamily="34" charset="-128"/>
            </a:endParaRPr>
          </a:p>
        </p:txBody>
      </p:sp>
      <p:sp>
        <p:nvSpPr>
          <p:cNvPr id="11" name="Rounded Rectangle 10"/>
          <p:cNvSpPr/>
          <p:nvPr/>
        </p:nvSpPr>
        <p:spPr>
          <a:xfrm>
            <a:off x="2357124" y="4530620"/>
            <a:ext cx="3648456" cy="2082831"/>
          </a:xfrm>
          <a:prstGeom prst="roundRect">
            <a:avLst/>
          </a:prstGeom>
          <a:noFill/>
          <a:ln w="38100" cap="flat" cmpd="sng" algn="ctr">
            <a:solidFill>
              <a:srgbClr val="00953A"/>
            </a:solidFill>
            <a:prstDash val="solid"/>
          </a:ln>
          <a:effectLst/>
        </p:spPr>
        <p:txBody>
          <a:bodyPr lIns="0" tIns="0" rIns="0" bIns="0" rtlCol="0" anchor="ctr"/>
          <a:lstStyle/>
          <a:p>
            <a:pPr marL="3175" lvl="1" algn="ctr">
              <a:defRPr/>
            </a:pPr>
            <a:r>
              <a:rPr lang="en-US" sz="2800" dirty="0" err="1">
                <a:solidFill>
                  <a:srgbClr val="000000"/>
                </a:solidFill>
                <a:latin typeface="Arial" panose="020B0604020202020204" pitchFamily="34" charset="0"/>
              </a:rPr>
              <a:t>Mantener</a:t>
            </a:r>
            <a:r>
              <a:rPr lang="en-US" sz="2800" dirty="0">
                <a:solidFill>
                  <a:srgbClr val="000000"/>
                </a:solidFill>
                <a:latin typeface="Arial" panose="020B0604020202020204" pitchFamily="34" charset="0"/>
              </a:rPr>
              <a:t> la </a:t>
            </a:r>
            <a:r>
              <a:rPr lang="en-US" sz="2800" dirty="0" err="1">
                <a:solidFill>
                  <a:srgbClr val="000000"/>
                </a:solidFill>
                <a:latin typeface="Arial" panose="020B0604020202020204" pitchFamily="34" charset="0"/>
              </a:rPr>
              <a:t>bioseguridad</a:t>
            </a:r>
            <a:r>
              <a:rPr lang="en-US" sz="2800" dirty="0">
                <a:solidFill>
                  <a:srgbClr val="000000"/>
                </a:solidFill>
                <a:latin typeface="Arial" panose="020B0604020202020204" pitchFamily="34" charset="0"/>
              </a:rPr>
              <a:t> </a:t>
            </a:r>
            <a:r>
              <a:rPr lang="en-US" sz="2800" dirty="0" err="1">
                <a:solidFill>
                  <a:srgbClr val="000000"/>
                </a:solidFill>
                <a:latin typeface="Arial" panose="020B0604020202020204" pitchFamily="34" charset="0"/>
              </a:rPr>
              <a:t>durante</a:t>
            </a:r>
            <a:r>
              <a:rPr lang="en-US" sz="2800" dirty="0">
                <a:solidFill>
                  <a:srgbClr val="000000"/>
                </a:solidFill>
                <a:latin typeface="Arial" panose="020B0604020202020204" pitchFamily="34" charset="0"/>
              </a:rPr>
              <a:t> </a:t>
            </a:r>
            <a:r>
              <a:rPr lang="en-US" sz="2800" dirty="0" err="1">
                <a:solidFill>
                  <a:srgbClr val="000000"/>
                </a:solidFill>
                <a:latin typeface="Arial" panose="020B0604020202020204" pitchFamily="34" charset="0"/>
              </a:rPr>
              <a:t>el</a:t>
            </a:r>
            <a:r>
              <a:rPr lang="en-US" sz="2800" dirty="0">
                <a:solidFill>
                  <a:srgbClr val="000000"/>
                </a:solidFill>
                <a:latin typeface="Arial" panose="020B0604020202020204" pitchFamily="34" charset="0"/>
              </a:rPr>
              <a:t> </a:t>
            </a:r>
            <a:r>
              <a:rPr lang="en-US" sz="2800" dirty="0" err="1">
                <a:solidFill>
                  <a:srgbClr val="000000"/>
                </a:solidFill>
                <a:latin typeface="Arial" panose="020B0604020202020204" pitchFamily="34" charset="0"/>
              </a:rPr>
              <a:t>almacenamiento</a:t>
            </a:r>
            <a:r>
              <a:rPr lang="en-US" sz="2800" dirty="0">
                <a:solidFill>
                  <a:srgbClr val="000000"/>
                </a:solidFill>
                <a:latin typeface="Arial" panose="020B0604020202020204" pitchFamily="34" charset="0"/>
              </a:rPr>
              <a:t> y </a:t>
            </a:r>
            <a:r>
              <a:rPr lang="en-US" sz="2800" dirty="0" err="1">
                <a:solidFill>
                  <a:srgbClr val="000000"/>
                </a:solidFill>
                <a:latin typeface="Arial" panose="020B0604020202020204" pitchFamily="34" charset="0"/>
              </a:rPr>
              <a:t>el</a:t>
            </a:r>
            <a:r>
              <a:rPr lang="en-US" sz="2800" dirty="0">
                <a:solidFill>
                  <a:srgbClr val="000000"/>
                </a:solidFill>
                <a:latin typeface="Arial" panose="020B0604020202020204" pitchFamily="34" charset="0"/>
              </a:rPr>
              <a:t> </a:t>
            </a:r>
            <a:r>
              <a:rPr lang="en-US" sz="2800" dirty="0" err="1">
                <a:solidFill>
                  <a:srgbClr val="000000"/>
                </a:solidFill>
                <a:latin typeface="Arial" panose="020B0604020202020204" pitchFamily="34" charset="0"/>
              </a:rPr>
              <a:t>transporte</a:t>
            </a:r>
            <a:r>
              <a:rPr lang="en-US" sz="2800" dirty="0">
                <a:solidFill>
                  <a:srgbClr val="000000"/>
                </a:solidFill>
                <a:latin typeface="Arial" panose="020B0604020202020204" pitchFamily="34" charset="0"/>
              </a:rPr>
              <a:t> de </a:t>
            </a:r>
            <a:br>
              <a:rPr lang="en-US" sz="2800" dirty="0">
                <a:solidFill>
                  <a:srgbClr val="000000"/>
                </a:solidFill>
                <a:latin typeface="Arial" panose="020B0604020202020204" pitchFamily="34" charset="0"/>
              </a:rPr>
            </a:br>
            <a:r>
              <a:rPr lang="en-US" sz="2800" dirty="0">
                <a:solidFill>
                  <a:srgbClr val="000000"/>
                </a:solidFill>
                <a:latin typeface="Arial" panose="020B0604020202020204" pitchFamily="34" charset="0"/>
              </a:rPr>
              <a:t>las </a:t>
            </a:r>
            <a:r>
              <a:rPr lang="en-US" sz="2800" dirty="0" err="1">
                <a:solidFill>
                  <a:srgbClr val="000000"/>
                </a:solidFill>
                <a:latin typeface="Arial" panose="020B0604020202020204" pitchFamily="34" charset="0"/>
              </a:rPr>
              <a:t>muestras</a:t>
            </a:r>
            <a:endParaRPr lang="en-US" altLang="en-US" sz="2800" b="1" kern="0" dirty="0">
              <a:solidFill>
                <a:schemeClr val="accent5"/>
              </a:solidFill>
              <a:latin typeface="Arial" panose="020B0604020202020204" pitchFamily="34" charset="0"/>
              <a:ea typeface="ＭＳ Ｐゴシック" pitchFamily="34" charset="-128"/>
            </a:endParaRPr>
          </a:p>
        </p:txBody>
      </p:sp>
      <p:sp>
        <p:nvSpPr>
          <p:cNvPr id="13" name="Rounded Rectangle 12"/>
          <p:cNvSpPr/>
          <p:nvPr/>
        </p:nvSpPr>
        <p:spPr>
          <a:xfrm>
            <a:off x="6167376" y="4561758"/>
            <a:ext cx="3200400" cy="1828800"/>
          </a:xfrm>
          <a:prstGeom prst="roundRect">
            <a:avLst/>
          </a:prstGeom>
          <a:noFill/>
          <a:ln w="38100" cap="flat" cmpd="sng" algn="ctr">
            <a:solidFill>
              <a:srgbClr val="00953A"/>
            </a:solidFill>
            <a:prstDash val="solid"/>
          </a:ln>
          <a:effectLst/>
        </p:spPr>
        <p:txBody>
          <a:bodyPr lIns="0" tIns="0" rIns="0" bIns="0" rtlCol="0" anchor="ctr"/>
          <a:lstStyle/>
          <a:p>
            <a:pPr marL="3175" lvl="1" algn="ctr">
              <a:defRPr/>
            </a:pPr>
            <a:r>
              <a:rPr lang="es-GT" sz="2800" noProof="0" dirty="0">
                <a:solidFill>
                  <a:srgbClr val="000000"/>
                </a:solidFill>
                <a:latin typeface="Arial" panose="020B0604020202020204" pitchFamily="34" charset="0"/>
              </a:rPr>
              <a:t>Estar atento a los agentes de </a:t>
            </a:r>
            <a:br>
              <a:rPr lang="es-GT" sz="2800" noProof="0" dirty="0">
                <a:solidFill>
                  <a:srgbClr val="000000"/>
                </a:solidFill>
                <a:latin typeface="Arial" panose="020B0604020202020204" pitchFamily="34" charset="0"/>
              </a:rPr>
            </a:br>
            <a:r>
              <a:rPr lang="es-GT" sz="2800" noProof="0" dirty="0">
                <a:solidFill>
                  <a:srgbClr val="000000"/>
                </a:solidFill>
                <a:latin typeface="Arial" panose="020B0604020202020204" pitchFamily="34" charset="0"/>
              </a:rPr>
              <a:t>alto riesgo</a:t>
            </a:r>
            <a:endParaRPr lang="es-GT" sz="2800" b="1" kern="0" noProof="0" dirty="0">
              <a:solidFill>
                <a:schemeClr val="accent5"/>
              </a:solidFill>
              <a:latin typeface="Arial" panose="020B0604020202020204" pitchFamily="34" charset="0"/>
              <a:ea typeface="ＭＳ Ｐゴシック" pitchFamily="34" charset="-128"/>
            </a:endParaRPr>
          </a:p>
        </p:txBody>
      </p:sp>
    </p:spTree>
    <p:extLst>
      <p:ext uri="{BB962C8B-B14F-4D97-AF65-F5344CB8AC3E}">
        <p14:creationId xmlns:p14="http://schemas.microsoft.com/office/powerpoint/2010/main" val="29150919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sz="half" idx="2"/>
          </p:nvPr>
        </p:nvSpPr>
        <p:spPr/>
        <p:txBody>
          <a:bodyPr/>
          <a:lstStyle/>
          <a:p>
            <a:pPr marL="0" indent="0">
              <a:spcAft>
                <a:spcPts val="600"/>
              </a:spcAft>
              <a:buNone/>
            </a:pPr>
            <a:r>
              <a:rPr lang="es-GT" noProof="0" dirty="0">
                <a:solidFill>
                  <a:srgbClr val="000000"/>
                </a:solidFill>
                <a:latin typeface="Arial" panose="020B0604020202020204" pitchFamily="34" charset="0"/>
                <a:cs typeface="Arial" panose="020B0604020202020204" pitchFamily="34" charset="0"/>
              </a:rPr>
              <a:t>Medidas para reducir el riesgo de acceso no autorizado, pérdida, robo, uso indebido, desvío o liberación intencionada de material biológico fuera de su uso para la investigación del </a:t>
            </a:r>
            <a:br>
              <a:rPr lang="es-GT" noProof="0" dirty="0">
                <a:solidFill>
                  <a:srgbClr val="000000"/>
                </a:solidFill>
                <a:latin typeface="Arial" panose="020B0604020202020204" pitchFamily="34" charset="0"/>
                <a:cs typeface="Arial" panose="020B0604020202020204" pitchFamily="34" charset="0"/>
              </a:rPr>
            </a:br>
            <a:r>
              <a:rPr lang="es-GT" noProof="0" dirty="0">
                <a:solidFill>
                  <a:srgbClr val="000000"/>
                </a:solidFill>
                <a:latin typeface="Arial" panose="020B0604020202020204" pitchFamily="34" charset="0"/>
                <a:cs typeface="Arial" panose="020B0604020202020204" pitchFamily="34" charset="0"/>
              </a:rPr>
              <a:t>brote, garantizando:</a:t>
            </a:r>
          </a:p>
          <a:p>
            <a:pPr marL="0" indent="0">
              <a:spcAft>
                <a:spcPts val="600"/>
              </a:spcAft>
              <a:buNone/>
            </a:pPr>
            <a:endParaRPr lang="es-GT" noProof="0"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236A2AC4-21D9-443E-8B74-36AF6845D910}"/>
              </a:ext>
            </a:extLst>
          </p:cNvPr>
          <p:cNvSpPr>
            <a:spLocks noGrp="1"/>
          </p:cNvSpPr>
          <p:nvPr>
            <p:ph type="title"/>
          </p:nvPr>
        </p:nvSpPr>
        <p:spPr>
          <a:prstGeom prst="rect">
            <a:avLst/>
          </a:prstGeom>
        </p:spPr>
        <p:txBody>
          <a:bodyPr/>
          <a:lstStyle/>
          <a:p>
            <a:r>
              <a:rPr lang="es-GT" noProof="0" dirty="0"/>
              <a:t>Bioprotección en el campo</a:t>
            </a:r>
          </a:p>
        </p:txBody>
      </p:sp>
      <p:sp>
        <p:nvSpPr>
          <p:cNvPr id="8" name="Rounded Rectangle 7"/>
          <p:cNvSpPr/>
          <p:nvPr/>
        </p:nvSpPr>
        <p:spPr>
          <a:xfrm>
            <a:off x="1725289" y="3246120"/>
            <a:ext cx="2743200" cy="1371600"/>
          </a:xfrm>
          <a:prstGeom prst="roundRect">
            <a:avLst/>
          </a:prstGeom>
          <a:noFill/>
          <a:ln w="38100" cap="flat" cmpd="sng" algn="ctr">
            <a:solidFill>
              <a:srgbClr val="00953A"/>
            </a:solidFill>
            <a:prstDash val="solid"/>
          </a:ln>
          <a:effectLst/>
        </p:spPr>
        <p:txBody>
          <a:bodyPr lIns="0" tIns="0" rIns="0" bIns="0" rtlCol="0" anchor="ctr"/>
          <a:lstStyle/>
          <a:p>
            <a:pPr marL="3175" algn="ctr">
              <a:defRPr/>
            </a:pPr>
            <a:r>
              <a:rPr lang="es-GT" sz="2800" noProof="0" dirty="0">
                <a:solidFill>
                  <a:srgbClr val="000000"/>
                </a:solidFill>
                <a:latin typeface="Arial" panose="020B0604020202020204" pitchFamily="34" charset="0"/>
              </a:rPr>
              <a:t>Seguridad</a:t>
            </a:r>
          </a:p>
          <a:p>
            <a:pPr marL="3175" algn="ctr">
              <a:defRPr/>
            </a:pPr>
            <a:r>
              <a:rPr lang="es-GT" sz="2800" noProof="0" dirty="0">
                <a:solidFill>
                  <a:srgbClr val="000000"/>
                </a:solidFill>
                <a:latin typeface="Arial" panose="020B0604020202020204" pitchFamily="34" charset="0"/>
              </a:rPr>
              <a:t>física</a:t>
            </a:r>
            <a:endParaRPr lang="es-GT" sz="2800" b="1" kern="0" noProof="0" dirty="0">
              <a:solidFill>
                <a:schemeClr val="accent5"/>
              </a:solidFill>
              <a:latin typeface="Arial" panose="020B0604020202020204" pitchFamily="34" charset="0"/>
            </a:endParaRPr>
          </a:p>
        </p:txBody>
      </p:sp>
      <p:sp>
        <p:nvSpPr>
          <p:cNvPr id="10" name="Rounded Rectangle 9"/>
          <p:cNvSpPr/>
          <p:nvPr/>
        </p:nvSpPr>
        <p:spPr>
          <a:xfrm>
            <a:off x="4724400" y="3246120"/>
            <a:ext cx="2743200" cy="1371600"/>
          </a:xfrm>
          <a:prstGeom prst="roundRect">
            <a:avLst/>
          </a:prstGeom>
          <a:noFill/>
          <a:ln w="38100" cap="flat" cmpd="sng" algn="ctr">
            <a:solidFill>
              <a:srgbClr val="00953A"/>
            </a:solidFill>
            <a:prstDash val="solid"/>
          </a:ln>
          <a:effectLst/>
        </p:spPr>
        <p:txBody>
          <a:bodyPr lIns="0" tIns="0" rIns="0" bIns="0" rtlCol="0" anchor="ctr"/>
          <a:lstStyle/>
          <a:p>
            <a:pPr marL="3175" lvl="1" algn="ctr">
              <a:defRPr/>
            </a:pPr>
            <a:r>
              <a:rPr lang="en-US" sz="2800">
                <a:solidFill>
                  <a:srgbClr val="000000"/>
                </a:solidFill>
                <a:latin typeface="Arial" panose="020B0604020202020204" pitchFamily="34" charset="0"/>
              </a:rPr>
              <a:t>Gestión del personal</a:t>
            </a:r>
            <a:endParaRPr lang="en-US" altLang="en-US" sz="2800" b="1" kern="0">
              <a:solidFill>
                <a:schemeClr val="accent5"/>
              </a:solidFill>
              <a:latin typeface="Arial" panose="020B0604020202020204" pitchFamily="34" charset="0"/>
              <a:ea typeface="ＭＳ Ｐゴシック" pitchFamily="34" charset="-128"/>
            </a:endParaRPr>
          </a:p>
        </p:txBody>
      </p:sp>
      <p:sp>
        <p:nvSpPr>
          <p:cNvPr id="11" name="Rounded Rectangle 10"/>
          <p:cNvSpPr/>
          <p:nvPr/>
        </p:nvSpPr>
        <p:spPr>
          <a:xfrm>
            <a:off x="2687216" y="4758426"/>
            <a:ext cx="3154862" cy="1801861"/>
          </a:xfrm>
          <a:prstGeom prst="roundRect">
            <a:avLst/>
          </a:prstGeom>
          <a:noFill/>
          <a:ln w="38100" cap="flat" cmpd="sng" algn="ctr">
            <a:solidFill>
              <a:srgbClr val="00953A"/>
            </a:solidFill>
            <a:prstDash val="solid"/>
          </a:ln>
          <a:effectLst/>
        </p:spPr>
        <p:txBody>
          <a:bodyPr lIns="0" tIns="0" rIns="0" bIns="0" rtlCol="0" anchor="ctr"/>
          <a:lstStyle/>
          <a:p>
            <a:pPr marL="3175" lvl="1" algn="ctr">
              <a:defRPr/>
            </a:pPr>
            <a:r>
              <a:rPr lang="en-US" sz="2800" dirty="0">
                <a:solidFill>
                  <a:srgbClr val="000000"/>
                </a:solidFill>
                <a:latin typeface="Arial" panose="020B0604020202020204" pitchFamily="34" charset="0"/>
              </a:rPr>
              <a:t>Control de </a:t>
            </a:r>
            <a:r>
              <a:rPr lang="en-US" sz="2800" dirty="0" err="1">
                <a:solidFill>
                  <a:srgbClr val="000000"/>
                </a:solidFill>
                <a:latin typeface="Arial" panose="020B0604020202020204" pitchFamily="34" charset="0"/>
              </a:rPr>
              <a:t>materiales</a:t>
            </a:r>
            <a:r>
              <a:rPr lang="en-US" sz="2800" dirty="0">
                <a:solidFill>
                  <a:srgbClr val="000000"/>
                </a:solidFill>
                <a:latin typeface="Arial" panose="020B0604020202020204" pitchFamily="34" charset="0"/>
              </a:rPr>
              <a:t> y </a:t>
            </a:r>
            <a:r>
              <a:rPr lang="en-US" sz="2800" dirty="0" err="1">
                <a:solidFill>
                  <a:srgbClr val="000000"/>
                </a:solidFill>
                <a:latin typeface="Arial" panose="020B0604020202020204" pitchFamily="34" charset="0"/>
              </a:rPr>
              <a:t>rendición</a:t>
            </a:r>
            <a:r>
              <a:rPr lang="en-US" sz="2800" dirty="0">
                <a:solidFill>
                  <a:srgbClr val="000000"/>
                </a:solidFill>
                <a:latin typeface="Arial" panose="020B0604020202020204" pitchFamily="34" charset="0"/>
              </a:rPr>
              <a:t> </a:t>
            </a:r>
            <a:br>
              <a:rPr lang="en-US" sz="2800" dirty="0">
                <a:solidFill>
                  <a:srgbClr val="000000"/>
                </a:solidFill>
                <a:latin typeface="Arial" panose="020B0604020202020204" pitchFamily="34" charset="0"/>
              </a:rPr>
            </a:br>
            <a:r>
              <a:rPr lang="en-US" sz="2800" dirty="0">
                <a:solidFill>
                  <a:srgbClr val="000000"/>
                </a:solidFill>
                <a:latin typeface="Arial" panose="020B0604020202020204" pitchFamily="34" charset="0"/>
              </a:rPr>
              <a:t>de </a:t>
            </a:r>
            <a:r>
              <a:rPr lang="en-US" sz="2800" dirty="0" err="1">
                <a:solidFill>
                  <a:srgbClr val="000000"/>
                </a:solidFill>
                <a:latin typeface="Arial" panose="020B0604020202020204" pitchFamily="34" charset="0"/>
              </a:rPr>
              <a:t>cuentas</a:t>
            </a:r>
            <a:endParaRPr lang="en-US" altLang="en-US" sz="2800" b="1" kern="0" dirty="0">
              <a:solidFill>
                <a:schemeClr val="accent5"/>
              </a:solidFill>
              <a:latin typeface="Arial" panose="020B0604020202020204" pitchFamily="34" charset="0"/>
              <a:ea typeface="ＭＳ Ｐゴシック" pitchFamily="34" charset="-128"/>
            </a:endParaRPr>
          </a:p>
        </p:txBody>
      </p:sp>
      <p:sp>
        <p:nvSpPr>
          <p:cNvPr id="12" name="Rounded Rectangle 11"/>
          <p:cNvSpPr/>
          <p:nvPr/>
        </p:nvSpPr>
        <p:spPr>
          <a:xfrm>
            <a:off x="7721523" y="3266748"/>
            <a:ext cx="2743200" cy="1371600"/>
          </a:xfrm>
          <a:prstGeom prst="roundRect">
            <a:avLst/>
          </a:prstGeom>
          <a:noFill/>
          <a:ln w="38100" cap="flat" cmpd="sng" algn="ctr">
            <a:solidFill>
              <a:srgbClr val="00953A"/>
            </a:solidFill>
            <a:prstDash val="solid"/>
          </a:ln>
          <a:effectLst/>
        </p:spPr>
        <p:txBody>
          <a:bodyPr lIns="0" tIns="0" rIns="0" bIns="0" rtlCol="0" anchor="ctr"/>
          <a:lstStyle/>
          <a:p>
            <a:pPr marL="3175" lvl="1" algn="ctr">
              <a:defRPr/>
            </a:pPr>
            <a:r>
              <a:rPr lang="en-US" sz="2800">
                <a:solidFill>
                  <a:srgbClr val="000000"/>
                </a:solidFill>
                <a:latin typeface="Arial" panose="020B0604020202020204" pitchFamily="34" charset="0"/>
              </a:rPr>
              <a:t>Seguridad del transporte</a:t>
            </a:r>
            <a:endParaRPr lang="en-US" altLang="en-US" sz="2800" b="1" kern="0">
              <a:solidFill>
                <a:schemeClr val="accent5"/>
              </a:solidFill>
              <a:latin typeface="Arial" panose="020B0604020202020204" pitchFamily="34" charset="0"/>
              <a:ea typeface="ＭＳ Ｐゴシック" pitchFamily="34" charset="-128"/>
            </a:endParaRPr>
          </a:p>
        </p:txBody>
      </p:sp>
      <p:sp>
        <p:nvSpPr>
          <p:cNvPr id="13" name="Rounded Rectangle 12"/>
          <p:cNvSpPr/>
          <p:nvPr/>
        </p:nvSpPr>
        <p:spPr>
          <a:xfrm>
            <a:off x="6349923" y="4758427"/>
            <a:ext cx="2743200" cy="1581295"/>
          </a:xfrm>
          <a:prstGeom prst="roundRect">
            <a:avLst/>
          </a:prstGeom>
          <a:noFill/>
          <a:ln w="38100" cap="flat" cmpd="sng" algn="ctr">
            <a:solidFill>
              <a:srgbClr val="00953A"/>
            </a:solidFill>
            <a:prstDash val="solid"/>
          </a:ln>
          <a:effectLst/>
        </p:spPr>
        <p:txBody>
          <a:bodyPr lIns="0" tIns="0" rIns="0" bIns="0" rtlCol="0" anchor="ctr"/>
          <a:lstStyle/>
          <a:p>
            <a:pPr marL="3175" lvl="1" algn="ctr">
              <a:defRPr/>
            </a:pPr>
            <a:r>
              <a:rPr lang="es-GT" sz="2800" noProof="0" dirty="0">
                <a:solidFill>
                  <a:srgbClr val="000000"/>
                </a:solidFill>
                <a:latin typeface="Arial" panose="020B0604020202020204" pitchFamily="34" charset="0"/>
              </a:rPr>
              <a:t>Seguridad de la información</a:t>
            </a:r>
            <a:endParaRPr lang="es-GT" sz="2800" b="1" kern="0" noProof="0" dirty="0">
              <a:solidFill>
                <a:schemeClr val="accent5"/>
              </a:solidFill>
              <a:latin typeface="Arial" panose="020B0604020202020204" pitchFamily="34" charset="0"/>
              <a:ea typeface="ＭＳ Ｐゴシック" pitchFamily="34" charset="-128"/>
            </a:endParaRPr>
          </a:p>
        </p:txBody>
      </p:sp>
    </p:spTree>
    <p:extLst>
      <p:ext uri="{BB962C8B-B14F-4D97-AF65-F5344CB8AC3E}">
        <p14:creationId xmlns:p14="http://schemas.microsoft.com/office/powerpoint/2010/main" val="9615179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D8C097F-3C3D-B5B1-9058-718E18B74A00}"/>
              </a:ext>
            </a:extLst>
          </p:cNvPr>
          <p:cNvSpPr>
            <a:spLocks noGrp="1"/>
          </p:cNvSpPr>
          <p:nvPr>
            <p:ph sz="half" idx="2"/>
          </p:nvPr>
        </p:nvSpPr>
        <p:spPr>
          <a:xfrm>
            <a:off x="592016" y="1232673"/>
            <a:ext cx="10515600" cy="4639309"/>
          </a:xfrm>
        </p:spPr>
        <p:txBody>
          <a:bodyPr/>
          <a:lstStyle/>
          <a:p>
            <a:pPr marL="0" indent="0">
              <a:buNone/>
            </a:pPr>
            <a:r>
              <a:rPr lang="en-US" b="1" dirty="0"/>
              <a:t>Al final de </a:t>
            </a:r>
            <a:r>
              <a:rPr lang="en-US" b="1" dirty="0" err="1"/>
              <a:t>esta</a:t>
            </a:r>
            <a:r>
              <a:rPr lang="en-US" b="1" dirty="0"/>
              <a:t> </a:t>
            </a:r>
            <a:r>
              <a:rPr lang="en-US" b="1" dirty="0" err="1"/>
              <a:t>sesión</a:t>
            </a:r>
            <a:r>
              <a:rPr lang="en-US" b="1" dirty="0"/>
              <a:t>, </a:t>
            </a:r>
            <a:r>
              <a:rPr lang="en-US" b="1" dirty="0" err="1"/>
              <a:t>será</a:t>
            </a:r>
            <a:r>
              <a:rPr lang="en-US" b="1" dirty="0"/>
              <a:t> </a:t>
            </a:r>
            <a:r>
              <a:rPr lang="en-US" b="1" dirty="0" err="1"/>
              <a:t>capaz</a:t>
            </a:r>
            <a:r>
              <a:rPr lang="en-US" b="1" dirty="0"/>
              <a:t> de:</a:t>
            </a:r>
          </a:p>
          <a:p>
            <a:pPr marL="283464" indent="-283464">
              <a:buFont typeface="Arial" panose="020B0604020202020204" pitchFamily="34" charset="0"/>
              <a:buChar char="•"/>
            </a:pPr>
            <a:r>
              <a:rPr lang="en-US" b="0" dirty="0" err="1">
                <a:latin typeface="Arial" panose="020B0604020202020204" pitchFamily="34" charset="0"/>
                <a:cs typeface="Arial" panose="020B0604020202020204" pitchFamily="34" charset="0"/>
              </a:rPr>
              <a:t>Describir</a:t>
            </a:r>
            <a:r>
              <a:rPr lang="en-US" b="0" dirty="0">
                <a:latin typeface="Arial" panose="020B0604020202020204" pitchFamily="34" charset="0"/>
                <a:cs typeface="Arial" panose="020B0604020202020204" pitchFamily="34" charset="0"/>
              </a:rPr>
              <a:t> la </a:t>
            </a:r>
            <a:r>
              <a:rPr lang="en-US" b="0" dirty="0" err="1">
                <a:latin typeface="Arial" panose="020B0604020202020204" pitchFamily="34" charset="0"/>
                <a:cs typeface="Arial" panose="020B0604020202020204" pitchFamily="34" charset="0"/>
              </a:rPr>
              <a:t>interacción</a:t>
            </a:r>
            <a:r>
              <a:rPr lang="en-US" b="0" dirty="0">
                <a:latin typeface="Arial" panose="020B0604020202020204" pitchFamily="34" charset="0"/>
                <a:cs typeface="Arial" panose="020B0604020202020204" pitchFamily="34" charset="0"/>
              </a:rPr>
              <a:t> </a:t>
            </a:r>
            <a:r>
              <a:rPr lang="en-US" b="0" dirty="0" err="1">
                <a:latin typeface="Arial" panose="020B0604020202020204" pitchFamily="34" charset="0"/>
                <a:cs typeface="Arial" panose="020B0604020202020204" pitchFamily="34" charset="0"/>
              </a:rPr>
              <a:t>que</a:t>
            </a:r>
            <a:r>
              <a:rPr lang="en-US" b="0" dirty="0">
                <a:latin typeface="Arial" panose="020B0604020202020204" pitchFamily="34" charset="0"/>
                <a:cs typeface="Arial" panose="020B0604020202020204" pitchFamily="34" charset="0"/>
              </a:rPr>
              <a:t> </a:t>
            </a:r>
            <a:r>
              <a:rPr lang="en-US" b="0" dirty="0" err="1">
                <a:latin typeface="Arial" panose="020B0604020202020204" pitchFamily="34" charset="0"/>
                <a:cs typeface="Arial" panose="020B0604020202020204" pitchFamily="34" charset="0"/>
              </a:rPr>
              <a:t>debe</a:t>
            </a:r>
            <a:r>
              <a:rPr lang="en-US" b="0" dirty="0">
                <a:latin typeface="Arial" panose="020B0604020202020204" pitchFamily="34" charset="0"/>
                <a:cs typeface="Arial" panose="020B0604020202020204" pitchFamily="34" charset="0"/>
              </a:rPr>
              <a:t> </a:t>
            </a:r>
            <a:r>
              <a:rPr lang="en-US" b="0" dirty="0" err="1">
                <a:latin typeface="Arial" panose="020B0604020202020204" pitchFamily="34" charset="0"/>
                <a:cs typeface="Arial" panose="020B0604020202020204" pitchFamily="34" charset="0"/>
              </a:rPr>
              <a:t>producirse</a:t>
            </a:r>
            <a:r>
              <a:rPr lang="en-US" b="0" dirty="0">
                <a:latin typeface="Arial" panose="020B0604020202020204" pitchFamily="34" charset="0"/>
                <a:cs typeface="Arial" panose="020B0604020202020204" pitchFamily="34" charset="0"/>
              </a:rPr>
              <a:t> entre </a:t>
            </a:r>
            <a:r>
              <a:rPr lang="en-US" b="0" dirty="0" err="1">
                <a:latin typeface="Arial" panose="020B0604020202020204" pitchFamily="34" charset="0"/>
                <a:cs typeface="Arial" panose="020B0604020202020204" pitchFamily="34" charset="0"/>
              </a:rPr>
              <a:t>el</a:t>
            </a:r>
            <a:r>
              <a:rPr lang="en-US" b="0" dirty="0">
                <a:latin typeface="Arial" panose="020B0604020202020204" pitchFamily="34" charset="0"/>
                <a:cs typeface="Arial" panose="020B0604020202020204" pitchFamily="34" charset="0"/>
              </a:rPr>
              <a:t> personal de </a:t>
            </a:r>
            <a:r>
              <a:rPr lang="en-US" b="0" dirty="0" err="1">
                <a:latin typeface="Arial" panose="020B0604020202020204" pitchFamily="34" charset="0"/>
                <a:cs typeface="Arial" panose="020B0604020202020204" pitchFamily="34" charset="0"/>
              </a:rPr>
              <a:t>epidemiología</a:t>
            </a:r>
            <a:r>
              <a:rPr lang="en-US" b="0" dirty="0">
                <a:latin typeface="Arial" panose="020B0604020202020204" pitchFamily="34" charset="0"/>
                <a:cs typeface="Arial" panose="020B0604020202020204" pitchFamily="34" charset="0"/>
              </a:rPr>
              <a:t> y de </a:t>
            </a:r>
            <a:r>
              <a:rPr lang="en-US" b="0" dirty="0" err="1">
                <a:latin typeface="Arial" panose="020B0604020202020204" pitchFamily="34" charset="0"/>
                <a:cs typeface="Arial" panose="020B0604020202020204" pitchFamily="34" charset="0"/>
              </a:rPr>
              <a:t>laboratorio</a:t>
            </a:r>
            <a:r>
              <a:rPr lang="en-US" b="0" dirty="0">
                <a:latin typeface="Arial" panose="020B0604020202020204" pitchFamily="34" charset="0"/>
                <a:cs typeface="Arial" panose="020B0604020202020204" pitchFamily="34" charset="0"/>
              </a:rPr>
              <a:t>...</a:t>
            </a:r>
          </a:p>
          <a:p>
            <a:pPr marL="1143000" lvl="1"/>
            <a:r>
              <a:rPr lang="en-US" dirty="0">
                <a:latin typeface="Arial" panose="020B0604020202020204" pitchFamily="34" charset="0"/>
                <a:cs typeface="Arial" panose="020B0604020202020204" pitchFamily="34" charset="0"/>
              </a:rPr>
              <a:t>De forma continua</a:t>
            </a:r>
          </a:p>
          <a:p>
            <a:pPr marL="1143000" lvl="1"/>
            <a:r>
              <a:rPr lang="en-US" dirty="0">
                <a:latin typeface="Arial" panose="020B0604020202020204" pitchFamily="34" charset="0"/>
                <a:cs typeface="Arial" panose="020B0604020202020204" pitchFamily="34" charset="0"/>
              </a:rPr>
              <a:t>Cuando se </a:t>
            </a:r>
            <a:r>
              <a:rPr lang="en-US" dirty="0" err="1">
                <a:latin typeface="Arial" panose="020B0604020202020204" pitchFamily="34" charset="0"/>
                <a:cs typeface="Arial" panose="020B0604020202020204" pitchFamily="34" charset="0"/>
              </a:rPr>
              <a:t>inicia</a:t>
            </a:r>
            <a:r>
              <a:rPr lang="en-US" dirty="0">
                <a:latin typeface="Arial" panose="020B0604020202020204" pitchFamily="34" charset="0"/>
                <a:cs typeface="Arial" panose="020B0604020202020204" pitchFamily="34" charset="0"/>
              </a:rPr>
              <a:t> la </a:t>
            </a:r>
            <a:r>
              <a:rPr lang="en-US" dirty="0" err="1">
                <a:latin typeface="Arial" panose="020B0604020202020204" pitchFamily="34" charset="0"/>
                <a:cs typeface="Arial" panose="020B0604020202020204" pitchFamily="34" charset="0"/>
              </a:rPr>
              <a:t>investigación</a:t>
            </a:r>
            <a:r>
              <a:rPr lang="en-US" dirty="0">
                <a:latin typeface="Arial" panose="020B0604020202020204" pitchFamily="34" charset="0"/>
                <a:cs typeface="Arial" panose="020B0604020202020204" pitchFamily="34" charset="0"/>
              </a:rPr>
              <a:t> de un </a:t>
            </a:r>
            <a:r>
              <a:rPr lang="en-US" dirty="0" err="1">
                <a:latin typeface="Arial" panose="020B0604020202020204" pitchFamily="34" charset="0"/>
                <a:cs typeface="Arial" panose="020B0604020202020204" pitchFamily="34" charset="0"/>
              </a:rPr>
              <a:t>brote</a:t>
            </a:r>
            <a:endParaRPr lang="en-US" dirty="0">
              <a:latin typeface="Arial" panose="020B0604020202020204" pitchFamily="34" charset="0"/>
              <a:cs typeface="Arial" panose="020B0604020202020204" pitchFamily="34" charset="0"/>
            </a:endParaRPr>
          </a:p>
          <a:p>
            <a:pPr marL="1143000" lvl="1"/>
            <a:r>
              <a:rPr lang="en-US" dirty="0">
                <a:latin typeface="Arial" panose="020B0604020202020204" pitchFamily="34" charset="0"/>
                <a:cs typeface="Arial" panose="020B0604020202020204" pitchFamily="34" charset="0"/>
              </a:rPr>
              <a:t>Durante la </a:t>
            </a:r>
            <a:r>
              <a:rPr lang="en-US" dirty="0" err="1">
                <a:latin typeface="Arial" panose="020B0604020202020204" pitchFamily="34" charset="0"/>
                <a:cs typeface="Arial" panose="020B0604020202020204" pitchFamily="34" charset="0"/>
              </a:rPr>
              <a:t>investigación</a:t>
            </a:r>
            <a:r>
              <a:rPr lang="en-US" dirty="0">
                <a:latin typeface="Arial" panose="020B0604020202020204" pitchFamily="34" charset="0"/>
                <a:cs typeface="Arial" panose="020B0604020202020204" pitchFamily="34" charset="0"/>
              </a:rPr>
              <a:t> del </a:t>
            </a:r>
            <a:r>
              <a:rPr lang="en-US" dirty="0" err="1">
                <a:latin typeface="Arial" panose="020B0604020202020204" pitchFamily="34" charset="0"/>
                <a:cs typeface="Arial" panose="020B0604020202020204" pitchFamily="34" charset="0"/>
              </a:rPr>
              <a:t>brote</a:t>
            </a:r>
            <a:endParaRPr lang="en-US" dirty="0">
              <a:latin typeface="Arial" panose="020B0604020202020204" pitchFamily="34" charset="0"/>
              <a:cs typeface="Arial" panose="020B0604020202020204" pitchFamily="34" charset="0"/>
            </a:endParaRPr>
          </a:p>
          <a:p>
            <a:pPr marL="1143000" lvl="1"/>
            <a:r>
              <a:rPr lang="en-US" dirty="0" err="1">
                <a:latin typeface="Arial" panose="020B0604020202020204" pitchFamily="34" charset="0"/>
                <a:cs typeface="Arial" panose="020B0604020202020204" pitchFamily="34" charset="0"/>
              </a:rPr>
              <a:t>Tras</a:t>
            </a:r>
            <a:r>
              <a:rPr lang="en-US" dirty="0">
                <a:latin typeface="Arial" panose="020B0604020202020204" pitchFamily="34" charset="0"/>
                <a:cs typeface="Arial" panose="020B0604020202020204" pitchFamily="34" charset="0"/>
              </a:rPr>
              <a:t> la </a:t>
            </a:r>
            <a:r>
              <a:rPr lang="en-US" dirty="0" err="1">
                <a:latin typeface="Arial" panose="020B0604020202020204" pitchFamily="34" charset="0"/>
                <a:cs typeface="Arial" panose="020B0604020202020204" pitchFamily="34" charset="0"/>
              </a:rPr>
              <a:t>investigación</a:t>
            </a:r>
            <a:r>
              <a:rPr lang="en-US" dirty="0">
                <a:latin typeface="Arial" panose="020B0604020202020204" pitchFamily="34" charset="0"/>
                <a:cs typeface="Arial" panose="020B0604020202020204" pitchFamily="34" charset="0"/>
              </a:rPr>
              <a:t> de un </a:t>
            </a:r>
            <a:r>
              <a:rPr lang="en-US" dirty="0" err="1">
                <a:latin typeface="Arial" panose="020B0604020202020204" pitchFamily="34" charset="0"/>
                <a:cs typeface="Arial" panose="020B0604020202020204" pitchFamily="34" charset="0"/>
              </a:rPr>
              <a:t>brote</a:t>
            </a:r>
            <a:endParaRPr lang="en-US" dirty="0">
              <a:latin typeface="Arial" panose="020B0604020202020204" pitchFamily="34" charset="0"/>
              <a:cs typeface="Arial" panose="020B0604020202020204" pitchFamily="34" charset="0"/>
            </a:endParaRPr>
          </a:p>
          <a:p>
            <a:pPr marL="283464" indent="-283464" eaLnBrk="1" hangingPunct="1">
              <a:spcBef>
                <a:spcPts val="1200"/>
              </a:spcBef>
              <a:buFont typeface="Arial" panose="020B0604020202020204" pitchFamily="34" charset="0"/>
              <a:buChar char="•"/>
            </a:pPr>
            <a:r>
              <a:rPr lang="en-US" altLang="en-US" b="0" dirty="0" err="1"/>
              <a:t>Interpretar</a:t>
            </a:r>
            <a:r>
              <a:rPr lang="en-US" altLang="en-US" b="0" dirty="0"/>
              <a:t> </a:t>
            </a:r>
            <a:r>
              <a:rPr lang="en-US" altLang="en-US" b="0" dirty="0" err="1"/>
              <a:t>los</a:t>
            </a:r>
            <a:r>
              <a:rPr lang="en-US" altLang="en-US" b="0" dirty="0"/>
              <a:t> </a:t>
            </a:r>
            <a:r>
              <a:rPr lang="en-US" altLang="en-US" b="0" dirty="0" err="1"/>
              <a:t>resultados</a:t>
            </a:r>
            <a:r>
              <a:rPr lang="en-US" altLang="en-US" b="0" dirty="0"/>
              <a:t> de </a:t>
            </a:r>
            <a:r>
              <a:rPr lang="en-US" altLang="en-US" b="0" dirty="0" err="1"/>
              <a:t>laboratorio</a:t>
            </a:r>
            <a:r>
              <a:rPr lang="en-US" altLang="en-US" b="0" dirty="0"/>
              <a:t> </a:t>
            </a:r>
            <a:r>
              <a:rPr lang="en-US" altLang="en-US" b="0" dirty="0" err="1"/>
              <a:t>en</a:t>
            </a:r>
            <a:r>
              <a:rPr lang="en-US" altLang="en-US" b="0" dirty="0"/>
              <a:t> un </a:t>
            </a:r>
            <a:br>
              <a:rPr lang="en-US" altLang="en-US" b="0" dirty="0"/>
            </a:br>
            <a:r>
              <a:rPr lang="en-US" altLang="en-US" b="0" dirty="0" err="1"/>
              <a:t>contexto</a:t>
            </a:r>
            <a:r>
              <a:rPr lang="en-US" altLang="en-US" b="0" dirty="0"/>
              <a:t> </a:t>
            </a:r>
            <a:r>
              <a:rPr lang="en-US" altLang="en-US" b="0" dirty="0" err="1"/>
              <a:t>epidemiológico</a:t>
            </a:r>
            <a:endParaRPr lang="en-US" altLang="en-US" b="0" dirty="0"/>
          </a:p>
          <a:p>
            <a:pPr marL="283464" indent="-283464">
              <a:buFont typeface="Arial" panose="020B0604020202020204" pitchFamily="34" charset="0"/>
              <a:buChar char="•"/>
            </a:pPr>
            <a:r>
              <a:rPr lang="en-US" b="0" dirty="0" err="1">
                <a:latin typeface="Arial" panose="020B0604020202020204" pitchFamily="34" charset="0"/>
                <a:cs typeface="Arial" panose="020B0604020202020204" pitchFamily="34" charset="0"/>
              </a:rPr>
              <a:t>Definir</a:t>
            </a:r>
            <a:r>
              <a:rPr lang="en-US" b="0" dirty="0">
                <a:latin typeface="Arial" panose="020B0604020202020204" pitchFamily="34" charset="0"/>
                <a:cs typeface="Arial" panose="020B0604020202020204" pitchFamily="34" charset="0"/>
              </a:rPr>
              <a:t> y </a:t>
            </a:r>
            <a:r>
              <a:rPr lang="en-US" b="0" dirty="0" err="1">
                <a:latin typeface="Arial" panose="020B0604020202020204" pitchFamily="34" charset="0"/>
                <a:cs typeface="Arial" panose="020B0604020202020204" pitchFamily="34" charset="0"/>
              </a:rPr>
              <a:t>describir</a:t>
            </a:r>
            <a:r>
              <a:rPr lang="en-US" b="0" dirty="0">
                <a:latin typeface="Arial" panose="020B0604020202020204" pitchFamily="34" charset="0"/>
                <a:cs typeface="Arial" panose="020B0604020202020204" pitchFamily="34" charset="0"/>
              </a:rPr>
              <a:t> la </a:t>
            </a:r>
            <a:r>
              <a:rPr lang="en-US" b="0" dirty="0" err="1">
                <a:latin typeface="Arial" panose="020B0604020202020204" pitchFamily="34" charset="0"/>
                <a:cs typeface="Arial" panose="020B0604020202020204" pitchFamily="34" charset="0"/>
              </a:rPr>
              <a:t>importancia</a:t>
            </a:r>
            <a:r>
              <a:rPr lang="en-US" b="0" dirty="0">
                <a:latin typeface="Arial" panose="020B0604020202020204" pitchFamily="34" charset="0"/>
                <a:cs typeface="Arial" panose="020B0604020202020204" pitchFamily="34" charset="0"/>
              </a:rPr>
              <a:t> de la </a:t>
            </a:r>
            <a:r>
              <a:rPr lang="en-US" b="0" dirty="0" err="1">
                <a:latin typeface="Arial" panose="020B0604020202020204" pitchFamily="34" charset="0"/>
                <a:cs typeface="Arial" panose="020B0604020202020204" pitchFamily="34" charset="0"/>
              </a:rPr>
              <a:t>bioseguridad</a:t>
            </a:r>
            <a:r>
              <a:rPr lang="en-US" b="0" dirty="0">
                <a:latin typeface="Arial" panose="020B0604020202020204" pitchFamily="34" charset="0"/>
                <a:cs typeface="Arial" panose="020B0604020202020204" pitchFamily="34" charset="0"/>
              </a:rPr>
              <a:t> y </a:t>
            </a:r>
            <a:br>
              <a:rPr lang="en-US" b="0" dirty="0">
                <a:latin typeface="Arial" panose="020B0604020202020204" pitchFamily="34" charset="0"/>
                <a:cs typeface="Arial" panose="020B0604020202020204" pitchFamily="34" charset="0"/>
              </a:rPr>
            </a:br>
            <a:r>
              <a:rPr lang="en-US" b="0" dirty="0">
                <a:latin typeface="Arial" panose="020B0604020202020204" pitchFamily="34" charset="0"/>
                <a:cs typeface="Arial" panose="020B0604020202020204" pitchFamily="34" charset="0"/>
              </a:rPr>
              <a:t>la </a:t>
            </a:r>
            <a:r>
              <a:rPr lang="en-US" b="0" dirty="0" err="1">
                <a:latin typeface="Arial" panose="020B0604020202020204" pitchFamily="34" charset="0"/>
                <a:cs typeface="Arial" panose="020B0604020202020204" pitchFamily="34" charset="0"/>
              </a:rPr>
              <a:t>bioprotección</a:t>
            </a:r>
            <a:endParaRPr lang="en-US" b="0" dirty="0"/>
          </a:p>
          <a:p>
            <a:pPr marL="0" indent="0">
              <a:buNone/>
            </a:pPr>
            <a:endParaRPr lang="fr-FR" dirty="0"/>
          </a:p>
        </p:txBody>
      </p:sp>
    </p:spTree>
    <p:extLst>
      <p:ext uri="{BB962C8B-B14F-4D97-AF65-F5344CB8AC3E}">
        <p14:creationId xmlns:p14="http://schemas.microsoft.com/office/powerpoint/2010/main" val="14128950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sz="half" idx="2"/>
          </p:nvPr>
        </p:nvSpPr>
        <p:spPr/>
        <p:txBody>
          <a:bodyPr/>
          <a:lstStyle/>
          <a:p>
            <a:pPr>
              <a:spcAft>
                <a:spcPts val="600"/>
              </a:spcAft>
            </a:pPr>
            <a:r>
              <a:rPr lang="en-US">
                <a:latin typeface="Arial" panose="020B0604020202020204" pitchFamily="34" charset="0"/>
                <a:cs typeface="Arial" panose="020B0604020202020204" pitchFamily="34" charset="0"/>
              </a:rPr>
              <a:t>Los mismos principios se aplican a los brotes en animales</a:t>
            </a:r>
          </a:p>
          <a:p>
            <a:pPr>
              <a:spcAft>
                <a:spcPts val="600"/>
              </a:spcAft>
            </a:pPr>
            <a:r>
              <a:rPr lang="en-US">
                <a:latin typeface="Arial" panose="020B0604020202020204" pitchFamily="34" charset="0"/>
                <a:cs typeface="Arial" panose="020B0604020202020204" pitchFamily="34" charset="0"/>
              </a:rPr>
              <a:t>Prevenir la propagación de patógenos cuando se viaja entre granjas o rebaños teniendo en cuenta:</a:t>
            </a:r>
          </a:p>
          <a:p>
            <a:pPr lvl="1">
              <a:spcAft>
                <a:spcPts val="600"/>
              </a:spcAft>
            </a:pPr>
            <a:r>
              <a:rPr lang="en-US">
                <a:latin typeface="Arial" panose="020B0604020202020204" pitchFamily="34" charset="0"/>
                <a:cs typeface="Arial" panose="020B0604020202020204" pitchFamily="34" charset="0"/>
              </a:rPr>
              <a:t>Seguridad física</a:t>
            </a:r>
          </a:p>
          <a:p>
            <a:pPr lvl="1">
              <a:spcAft>
                <a:spcPts val="600"/>
              </a:spcAft>
            </a:pPr>
            <a:r>
              <a:rPr lang="en-US">
                <a:latin typeface="Arial" panose="020B0604020202020204" pitchFamily="34" charset="0"/>
                <a:cs typeface="Arial" panose="020B0604020202020204" pitchFamily="34" charset="0"/>
              </a:rPr>
              <a:t>Gestión del personal</a:t>
            </a:r>
          </a:p>
          <a:p>
            <a:pPr lvl="1">
              <a:spcAft>
                <a:spcPts val="600"/>
              </a:spcAft>
            </a:pPr>
            <a:r>
              <a:rPr lang="en-US">
                <a:latin typeface="Arial" panose="020B0604020202020204" pitchFamily="34" charset="0"/>
                <a:cs typeface="Arial" panose="020B0604020202020204" pitchFamily="34" charset="0"/>
              </a:rPr>
              <a:t>Control del material </a:t>
            </a:r>
            <a:br>
              <a:rPr lang="en-US">
                <a:latin typeface="Arial" panose="020B0604020202020204" pitchFamily="34" charset="0"/>
                <a:cs typeface="Arial" panose="020B0604020202020204" pitchFamily="34" charset="0"/>
              </a:rPr>
            </a:br>
            <a:r>
              <a:rPr lang="en-US">
                <a:latin typeface="Arial" panose="020B0604020202020204" pitchFamily="34" charset="0"/>
                <a:cs typeface="Arial" panose="020B0604020202020204" pitchFamily="34" charset="0"/>
              </a:rPr>
              <a:t>y rendición de cuentas</a:t>
            </a:r>
          </a:p>
          <a:p>
            <a:pPr lvl="1">
              <a:spcAft>
                <a:spcPts val="600"/>
              </a:spcAft>
            </a:pPr>
            <a:r>
              <a:rPr lang="en-US">
                <a:latin typeface="Arial" panose="020B0604020202020204" pitchFamily="34" charset="0"/>
                <a:cs typeface="Arial" panose="020B0604020202020204" pitchFamily="34" charset="0"/>
              </a:rPr>
              <a:t>Seguridad de la información</a:t>
            </a:r>
          </a:p>
          <a:p>
            <a:pPr lvl="1">
              <a:spcAft>
                <a:spcPts val="600"/>
              </a:spcAft>
            </a:pPr>
            <a:r>
              <a:rPr lang="en-US">
                <a:latin typeface="Arial" panose="020B0604020202020204" pitchFamily="34" charset="0"/>
                <a:cs typeface="Arial" panose="020B0604020202020204" pitchFamily="34" charset="0"/>
              </a:rPr>
              <a:t>Seguridad del transporte</a:t>
            </a:r>
          </a:p>
        </p:txBody>
      </p:sp>
      <p:sp>
        <p:nvSpPr>
          <p:cNvPr id="2" name="Title 1">
            <a:extLst>
              <a:ext uri="{FF2B5EF4-FFF2-40B4-BE49-F238E27FC236}">
                <a16:creationId xmlns:a16="http://schemas.microsoft.com/office/drawing/2014/main" id="{236A2AC4-21D9-443E-8B74-36AF6845D910}"/>
              </a:ext>
            </a:extLst>
          </p:cNvPr>
          <p:cNvSpPr>
            <a:spLocks noGrp="1"/>
          </p:cNvSpPr>
          <p:nvPr>
            <p:ph type="title"/>
          </p:nvPr>
        </p:nvSpPr>
        <p:spPr>
          <a:xfrm>
            <a:off x="838200" y="461217"/>
            <a:ext cx="11036808" cy="800100"/>
          </a:xfrm>
          <a:prstGeom prst="rect">
            <a:avLst/>
          </a:prstGeom>
        </p:spPr>
        <p:txBody>
          <a:bodyPr/>
          <a:lstStyle/>
          <a:p>
            <a:r>
              <a:rPr lang="en-US" dirty="0"/>
              <a:t>Bioprotección </a:t>
            </a:r>
            <a:r>
              <a:rPr lang="en-US" dirty="0" err="1"/>
              <a:t>en</a:t>
            </a:r>
            <a:r>
              <a:rPr lang="en-US" dirty="0"/>
              <a:t> </a:t>
            </a:r>
            <a:r>
              <a:rPr lang="en-US" dirty="0" err="1"/>
              <a:t>el</a:t>
            </a:r>
            <a:r>
              <a:rPr lang="en-US" dirty="0"/>
              <a:t> campo: </a:t>
            </a:r>
            <a:r>
              <a:rPr lang="en-US" dirty="0" err="1"/>
              <a:t>Brotes</a:t>
            </a:r>
            <a:r>
              <a:rPr lang="en-US" dirty="0"/>
              <a:t> </a:t>
            </a:r>
            <a:r>
              <a:rPr lang="en-US" dirty="0" err="1"/>
              <a:t>animales</a:t>
            </a:r>
            <a:endParaRPr lang="en-US" dirty="0"/>
          </a:p>
        </p:txBody>
      </p:sp>
      <p:sp>
        <p:nvSpPr>
          <p:cNvPr id="3" name="Text Placeholder 2">
            <a:extLst>
              <a:ext uri="{FF2B5EF4-FFF2-40B4-BE49-F238E27FC236}">
                <a16:creationId xmlns:a16="http://schemas.microsoft.com/office/drawing/2014/main" id="{CE96A250-6317-FBA0-F00D-94FFE1410AF4}"/>
              </a:ext>
            </a:extLst>
          </p:cNvPr>
          <p:cNvSpPr>
            <a:spLocks noGrp="1"/>
          </p:cNvSpPr>
          <p:nvPr>
            <p:ph type="body" sz="quarter" idx="4294967295"/>
          </p:nvPr>
        </p:nvSpPr>
        <p:spPr>
          <a:xfrm>
            <a:off x="1297177" y="6436023"/>
            <a:ext cx="8305800" cy="277813"/>
          </a:xfrm>
          <a:prstGeom prst="rect">
            <a:avLst/>
          </a:prstGeom>
        </p:spPr>
        <p:txBody>
          <a:bodyPr lIns="91440" tIns="45720" rIns="91440" bIns="45720" anchor="t"/>
          <a:lstStyle/>
          <a:p>
            <a:pPr marL="0" indent="0" algn="r">
              <a:lnSpc>
                <a:spcPct val="100000"/>
              </a:lnSpc>
              <a:buNone/>
            </a:pPr>
            <a:r>
              <a:rPr lang="en-US" sz="1200"/>
              <a:t>Fuente: FAO, Departamento de Agricultura de EE.UU.</a:t>
            </a:r>
            <a:endParaRPr lang="en-US" sz="1200">
              <a:cs typeface="Arial"/>
            </a:endParaRPr>
          </a:p>
        </p:txBody>
      </p:sp>
      <p:pic>
        <p:nvPicPr>
          <p:cNvPr id="1026" name="Picture 2" descr="Carcass of a zebra infected with anthrax. Photo by Steve Bellan">
            <a:extLst>
              <a:ext uri="{FF2B5EF4-FFF2-40B4-BE49-F238E27FC236}">
                <a16:creationId xmlns:a16="http://schemas.microsoft.com/office/drawing/2014/main" id="{F759CA71-DA79-859D-F74D-867251603FF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18202" y="3141603"/>
            <a:ext cx="3278223" cy="245525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10577FB-FECA-7096-3464-65B1BD8B53CD}"/>
              </a:ext>
            </a:extLst>
          </p:cNvPr>
          <p:cNvSpPr txBox="1"/>
          <p:nvPr/>
        </p:nvSpPr>
        <p:spPr>
          <a:xfrm>
            <a:off x="6239469" y="5596860"/>
            <a:ext cx="3409498" cy="276999"/>
          </a:xfrm>
          <a:prstGeom prst="rect">
            <a:avLst/>
          </a:prstGeom>
          <a:noFill/>
        </p:spPr>
        <p:txBody>
          <a:bodyPr wrap="square" rtlCol="0">
            <a:spAutoFit/>
          </a:bodyPr>
          <a:lstStyle/>
          <a:p>
            <a:r>
              <a:rPr lang="en-US" sz="1200" dirty="0" err="1"/>
              <a:t>Cadáver</a:t>
            </a:r>
            <a:r>
              <a:rPr lang="en-US" sz="1200" dirty="0"/>
              <a:t> de </a:t>
            </a:r>
            <a:r>
              <a:rPr lang="en-US" sz="1200" dirty="0" err="1"/>
              <a:t>una</a:t>
            </a:r>
            <a:r>
              <a:rPr lang="en-US" sz="1200" dirty="0"/>
              <a:t> </a:t>
            </a:r>
            <a:r>
              <a:rPr lang="en-US" sz="1200" dirty="0" err="1"/>
              <a:t>cebra</a:t>
            </a:r>
            <a:r>
              <a:rPr lang="en-US" sz="1200" dirty="0"/>
              <a:t> </a:t>
            </a:r>
            <a:r>
              <a:rPr lang="en-US" sz="1200" dirty="0" err="1"/>
              <a:t>infectada</a:t>
            </a:r>
            <a:r>
              <a:rPr lang="en-US" sz="1200" dirty="0"/>
              <a:t> con </a:t>
            </a:r>
            <a:r>
              <a:rPr lang="en-US" sz="1200" dirty="0" err="1"/>
              <a:t>ántrax</a:t>
            </a:r>
            <a:endParaRPr lang="en-US" sz="1200" dirty="0"/>
          </a:p>
        </p:txBody>
      </p:sp>
    </p:spTree>
    <p:extLst>
      <p:ext uri="{BB962C8B-B14F-4D97-AF65-F5344CB8AC3E}">
        <p14:creationId xmlns:p14="http://schemas.microsoft.com/office/powerpoint/2010/main" val="35648015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9B5E1-3C2E-46E5-BF54-845830764501}"/>
              </a:ext>
            </a:extLst>
          </p:cNvPr>
          <p:cNvSpPr>
            <a:spLocks noGrp="1"/>
          </p:cNvSpPr>
          <p:nvPr>
            <p:ph type="title"/>
          </p:nvPr>
        </p:nvSpPr>
        <p:spPr/>
        <p:txBody>
          <a:bodyPr/>
          <a:lstStyle/>
          <a:p>
            <a:r>
              <a:rPr lang="es-ES" dirty="0"/>
              <a:t>Enfoque “Una sola salud” destacado</a:t>
            </a:r>
          </a:p>
        </p:txBody>
      </p:sp>
      <p:sp>
        <p:nvSpPr>
          <p:cNvPr id="3" name="Content Placeholder 2">
            <a:extLst>
              <a:ext uri="{FF2B5EF4-FFF2-40B4-BE49-F238E27FC236}">
                <a16:creationId xmlns:a16="http://schemas.microsoft.com/office/drawing/2014/main" id="{57E8E59D-6692-463F-8047-D5773A7923BA}"/>
              </a:ext>
            </a:extLst>
          </p:cNvPr>
          <p:cNvSpPr>
            <a:spLocks noGrp="1"/>
          </p:cNvSpPr>
          <p:nvPr>
            <p:ph sz="half" idx="2"/>
          </p:nvPr>
        </p:nvSpPr>
        <p:spPr>
          <a:xfrm>
            <a:off x="354563" y="1478857"/>
            <a:ext cx="5471885" cy="4639309"/>
          </a:xfrm>
        </p:spPr>
        <p:txBody>
          <a:bodyPr/>
          <a:lstStyle/>
          <a:p>
            <a:r>
              <a:rPr lang="es-GT" noProof="0" dirty="0"/>
              <a:t>Colaborar con los laboratorios </a:t>
            </a:r>
            <a:r>
              <a:rPr lang="es-GT" b="1" i="1" noProof="0" dirty="0"/>
              <a:t>es </a:t>
            </a:r>
            <a:r>
              <a:rPr lang="es-GT" noProof="0" dirty="0"/>
              <a:t>Una sola salud</a:t>
            </a:r>
          </a:p>
          <a:p>
            <a:r>
              <a:rPr lang="es-GT" noProof="0" dirty="0"/>
              <a:t>El personal de laboratorio es esencial para una respuesta </a:t>
            </a:r>
            <a:br>
              <a:rPr lang="es-GT" noProof="0" dirty="0"/>
            </a:br>
            <a:r>
              <a:rPr lang="es-GT" noProof="0" dirty="0"/>
              <a:t>oportuna y eficaz de </a:t>
            </a:r>
            <a:br>
              <a:rPr lang="es-GT" noProof="0" dirty="0"/>
            </a:br>
            <a:r>
              <a:rPr lang="es-GT" noProof="0" dirty="0"/>
              <a:t>salud pública</a:t>
            </a:r>
          </a:p>
          <a:p>
            <a:r>
              <a:rPr lang="es-GT" noProof="0" dirty="0"/>
              <a:t>Mantener una buena relación con los laboratorios, incluidos los laboratorios veterinarios y de salud medioambiental.</a:t>
            </a:r>
          </a:p>
        </p:txBody>
      </p:sp>
      <p:pic>
        <p:nvPicPr>
          <p:cNvPr id="1026" name="Picture 2">
            <a:extLst>
              <a:ext uri="{FF2B5EF4-FFF2-40B4-BE49-F238E27FC236}">
                <a16:creationId xmlns:a16="http://schemas.microsoft.com/office/drawing/2014/main" id="{3CDBDB01-D6B9-4BED-B89B-CB8EF812D0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750605"/>
            <a:ext cx="5471885" cy="41039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40411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sz="half" idx="2"/>
          </p:nvPr>
        </p:nvSpPr>
        <p:spPr/>
        <p:txBody>
          <a:bodyPr/>
          <a:lstStyle/>
          <a:p>
            <a:r>
              <a:rPr lang="es-GT" noProof="0" dirty="0">
                <a:latin typeface="Arial" panose="020B0604020202020204" pitchFamily="34" charset="0"/>
                <a:cs typeface="Arial" panose="020B0604020202020204" pitchFamily="34" charset="0"/>
              </a:rPr>
              <a:t>La comunicación efectiva es necesaria para una </a:t>
            </a:r>
            <a:br>
              <a:rPr lang="es-GT" noProof="0" dirty="0">
                <a:latin typeface="Arial" panose="020B0604020202020204" pitchFamily="34" charset="0"/>
                <a:cs typeface="Arial" panose="020B0604020202020204" pitchFamily="34" charset="0"/>
              </a:rPr>
            </a:br>
            <a:r>
              <a:rPr lang="es-GT" noProof="0" dirty="0">
                <a:latin typeface="Arial" panose="020B0604020202020204" pitchFamily="34" charset="0"/>
                <a:cs typeface="Arial" panose="020B0604020202020204" pitchFamily="34" charset="0"/>
              </a:rPr>
              <a:t>colaboración eficaz</a:t>
            </a:r>
          </a:p>
          <a:p>
            <a:r>
              <a:rPr lang="es-GT" noProof="0" dirty="0">
                <a:latin typeface="Arial" panose="020B0604020202020204" pitchFamily="34" charset="0"/>
                <a:cs typeface="Arial" panose="020B0604020202020204" pitchFamily="34" charset="0"/>
              </a:rPr>
              <a:t>Consultar en una fase temprana con el laboratorio la estrategia de muestreo, recolección y transporte</a:t>
            </a:r>
          </a:p>
          <a:p>
            <a:r>
              <a:rPr lang="es-GT" noProof="0" dirty="0">
                <a:latin typeface="Arial" panose="020B0604020202020204" pitchFamily="34" charset="0"/>
                <a:cs typeface="Arial" panose="020B0604020202020204" pitchFamily="34" charset="0"/>
              </a:rPr>
              <a:t>Proporcionar al laboratorio la información que necesita</a:t>
            </a:r>
          </a:p>
          <a:p>
            <a:r>
              <a:rPr lang="es-GT" noProof="0" dirty="0">
                <a:latin typeface="Arial" panose="020B0604020202020204" pitchFamily="34" charset="0"/>
                <a:cs typeface="Arial" panose="020B0604020202020204" pitchFamily="34" charset="0"/>
              </a:rPr>
              <a:t>Mantener la bioseguridad durante todas las fases de la respuesta, incluida la recolección, el almacenamiento y el transporte de muestras</a:t>
            </a:r>
          </a:p>
        </p:txBody>
      </p:sp>
      <p:sp>
        <p:nvSpPr>
          <p:cNvPr id="3" name="Title 2">
            <a:extLst>
              <a:ext uri="{FF2B5EF4-FFF2-40B4-BE49-F238E27FC236}">
                <a16:creationId xmlns:a16="http://schemas.microsoft.com/office/drawing/2014/main" id="{D9A9464E-1E12-40AB-A632-2BD6F2B872DA}"/>
              </a:ext>
            </a:extLst>
          </p:cNvPr>
          <p:cNvSpPr>
            <a:spLocks noGrp="1"/>
          </p:cNvSpPr>
          <p:nvPr>
            <p:ph type="title"/>
          </p:nvPr>
        </p:nvSpPr>
        <p:spPr>
          <a:prstGeom prst="rect">
            <a:avLst/>
          </a:prstGeom>
        </p:spPr>
        <p:txBody>
          <a:bodyPr/>
          <a:lstStyle/>
          <a:p>
            <a:r>
              <a:rPr lang="en-US"/>
              <a:t>Resumen</a:t>
            </a:r>
          </a:p>
        </p:txBody>
      </p:sp>
      <p:sp>
        <p:nvSpPr>
          <p:cNvPr id="4" name="Text Placeholder 3">
            <a:extLst>
              <a:ext uri="{FF2B5EF4-FFF2-40B4-BE49-F238E27FC236}">
                <a16:creationId xmlns:a16="http://schemas.microsoft.com/office/drawing/2014/main" id="{238E97BB-61EC-723E-0999-9A071642DD81}"/>
              </a:ext>
            </a:extLst>
          </p:cNvPr>
          <p:cNvSpPr>
            <a:spLocks noGrp="1"/>
          </p:cNvSpPr>
          <p:nvPr>
            <p:ph type="body" sz="quarter" idx="4294967295"/>
          </p:nvPr>
        </p:nvSpPr>
        <p:spPr>
          <a:xfrm>
            <a:off x="7239000" y="6299200"/>
            <a:ext cx="4953000" cy="203200"/>
          </a:xfrm>
          <a:prstGeom prst="rect">
            <a:avLst/>
          </a:prstGeom>
        </p:spPr>
        <p:txBody>
          <a:bodyPr/>
          <a:lstStyle/>
          <a:p>
            <a:pPr marL="0" indent="0" algn="r">
              <a:buNone/>
            </a:pPr>
            <a:r>
              <a:rPr lang="en-US" sz="1200"/>
              <a:t>Agradecimientos: algunos materiales de esta lección se han adaptado de una presentación de Gerald Pellegrini, </a:t>
            </a:r>
            <a:r>
              <a:rPr lang="en-US" sz="1200" err="1"/>
              <a:t>Wangeci Gatei</a:t>
            </a:r>
            <a:r>
              <a:rPr lang="en-US" sz="1200"/>
              <a:t>, Michele Parsons</a:t>
            </a:r>
          </a:p>
          <a:p>
            <a:pPr marL="0" indent="0" algn="r">
              <a:buNone/>
            </a:pPr>
            <a:endParaRPr lang="en-US" sz="1200"/>
          </a:p>
        </p:txBody>
      </p:sp>
    </p:spTree>
    <p:extLst>
      <p:ext uri="{BB962C8B-B14F-4D97-AF65-F5344CB8AC3E}">
        <p14:creationId xmlns:p14="http://schemas.microsoft.com/office/powerpoint/2010/main" val="27058516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D8C097F-3C3D-B5B1-9058-718E18B74A00}"/>
              </a:ext>
            </a:extLst>
          </p:cNvPr>
          <p:cNvSpPr>
            <a:spLocks noGrp="1"/>
          </p:cNvSpPr>
          <p:nvPr>
            <p:ph sz="half" idx="2"/>
          </p:nvPr>
        </p:nvSpPr>
        <p:spPr/>
        <p:txBody>
          <a:bodyPr lIns="91440" tIns="45720" rIns="91440" bIns="45720" anchor="t"/>
          <a:lstStyle/>
          <a:p>
            <a:r>
              <a:rPr lang="en-US" dirty="0" err="1">
                <a:latin typeface="Arial"/>
                <a:cs typeface="Arial"/>
              </a:rPr>
              <a:t>Describir</a:t>
            </a:r>
            <a:r>
              <a:rPr lang="en-US" dirty="0">
                <a:latin typeface="Arial"/>
                <a:cs typeface="Arial"/>
              </a:rPr>
              <a:t> la </a:t>
            </a:r>
            <a:r>
              <a:rPr lang="en-US" dirty="0" err="1">
                <a:latin typeface="Arial"/>
                <a:cs typeface="Arial"/>
              </a:rPr>
              <a:t>interacción</a:t>
            </a:r>
            <a:r>
              <a:rPr lang="en-US" dirty="0">
                <a:latin typeface="Arial"/>
                <a:cs typeface="Arial"/>
              </a:rPr>
              <a:t> </a:t>
            </a:r>
            <a:r>
              <a:rPr lang="en-US" dirty="0" err="1">
                <a:latin typeface="Arial"/>
                <a:cs typeface="Arial"/>
              </a:rPr>
              <a:t>que</a:t>
            </a:r>
            <a:r>
              <a:rPr lang="en-US" dirty="0">
                <a:latin typeface="Arial"/>
                <a:cs typeface="Arial"/>
              </a:rPr>
              <a:t> </a:t>
            </a:r>
            <a:r>
              <a:rPr lang="en-US" dirty="0" err="1">
                <a:latin typeface="Arial"/>
                <a:cs typeface="Arial"/>
              </a:rPr>
              <a:t>debe</a:t>
            </a:r>
            <a:r>
              <a:rPr lang="en-US" dirty="0">
                <a:latin typeface="Arial"/>
                <a:cs typeface="Arial"/>
              </a:rPr>
              <a:t> </a:t>
            </a:r>
            <a:r>
              <a:rPr lang="en-US" dirty="0" err="1">
                <a:latin typeface="Arial"/>
                <a:cs typeface="Arial"/>
              </a:rPr>
              <a:t>producirse</a:t>
            </a:r>
            <a:r>
              <a:rPr lang="en-US" dirty="0">
                <a:latin typeface="Arial"/>
                <a:cs typeface="Arial"/>
              </a:rPr>
              <a:t> entre </a:t>
            </a:r>
            <a:r>
              <a:rPr lang="en-US" dirty="0" err="1">
                <a:latin typeface="Arial"/>
                <a:cs typeface="Arial"/>
              </a:rPr>
              <a:t>el</a:t>
            </a:r>
            <a:r>
              <a:rPr lang="en-US" dirty="0">
                <a:latin typeface="Arial"/>
                <a:cs typeface="Arial"/>
              </a:rPr>
              <a:t> personal de </a:t>
            </a:r>
            <a:r>
              <a:rPr lang="en-US" dirty="0" err="1">
                <a:latin typeface="Arial"/>
                <a:cs typeface="Arial"/>
              </a:rPr>
              <a:t>epidemiología</a:t>
            </a:r>
            <a:r>
              <a:rPr lang="en-US" dirty="0">
                <a:latin typeface="Arial"/>
                <a:cs typeface="Arial"/>
              </a:rPr>
              <a:t> y </a:t>
            </a:r>
            <a:r>
              <a:rPr lang="en-US" dirty="0" err="1">
                <a:latin typeface="Arial"/>
                <a:cs typeface="Arial"/>
              </a:rPr>
              <a:t>el</a:t>
            </a:r>
            <a:r>
              <a:rPr lang="en-US" dirty="0">
                <a:latin typeface="Arial"/>
                <a:cs typeface="Arial"/>
              </a:rPr>
              <a:t> de </a:t>
            </a:r>
            <a:r>
              <a:rPr lang="en-US" dirty="0" err="1">
                <a:latin typeface="Arial"/>
                <a:cs typeface="Arial"/>
              </a:rPr>
              <a:t>laboratorio</a:t>
            </a:r>
            <a:r>
              <a:rPr lang="en-US" dirty="0">
                <a:latin typeface="Arial"/>
                <a:cs typeface="Arial"/>
              </a:rPr>
              <a:t> de forma </a:t>
            </a:r>
            <a:r>
              <a:rPr lang="en-US" dirty="0" err="1">
                <a:latin typeface="Arial"/>
                <a:cs typeface="Arial"/>
              </a:rPr>
              <a:t>permanente</a:t>
            </a:r>
            <a:r>
              <a:rPr lang="en-US" dirty="0">
                <a:latin typeface="Arial"/>
                <a:cs typeface="Arial"/>
              </a:rPr>
              <a:t>:</a:t>
            </a:r>
          </a:p>
          <a:p>
            <a:pPr marL="629920" lvl="1" indent="-283845"/>
            <a:r>
              <a:rPr lang="en-US" dirty="0">
                <a:latin typeface="Arial"/>
                <a:cs typeface="Arial"/>
              </a:rPr>
              <a:t>Cuando se </a:t>
            </a:r>
            <a:r>
              <a:rPr lang="en-US" dirty="0" err="1">
                <a:latin typeface="Arial"/>
                <a:cs typeface="Arial"/>
              </a:rPr>
              <a:t>inicia</a:t>
            </a:r>
            <a:r>
              <a:rPr lang="en-US" dirty="0">
                <a:latin typeface="Arial"/>
                <a:cs typeface="Arial"/>
              </a:rPr>
              <a:t> la </a:t>
            </a:r>
            <a:r>
              <a:rPr lang="en-US" dirty="0" err="1">
                <a:latin typeface="Arial"/>
                <a:cs typeface="Arial"/>
              </a:rPr>
              <a:t>investigación</a:t>
            </a:r>
            <a:r>
              <a:rPr lang="en-US" dirty="0">
                <a:latin typeface="Arial"/>
                <a:cs typeface="Arial"/>
              </a:rPr>
              <a:t> de un </a:t>
            </a:r>
            <a:r>
              <a:rPr lang="en-US" dirty="0" err="1">
                <a:latin typeface="Arial"/>
                <a:cs typeface="Arial"/>
              </a:rPr>
              <a:t>brote</a:t>
            </a:r>
            <a:endParaRPr lang="en-US" dirty="0">
              <a:latin typeface="Arial"/>
              <a:cs typeface="Arial"/>
            </a:endParaRPr>
          </a:p>
          <a:p>
            <a:pPr marL="629920" lvl="1" indent="-283845"/>
            <a:r>
              <a:rPr lang="en-US" dirty="0">
                <a:latin typeface="Arial"/>
                <a:cs typeface="Arial"/>
              </a:rPr>
              <a:t>Durante la </a:t>
            </a:r>
            <a:r>
              <a:rPr lang="en-US" dirty="0" err="1">
                <a:latin typeface="Arial"/>
                <a:cs typeface="Arial"/>
              </a:rPr>
              <a:t>investigación</a:t>
            </a:r>
            <a:r>
              <a:rPr lang="en-US" dirty="0">
                <a:latin typeface="Arial"/>
                <a:cs typeface="Arial"/>
              </a:rPr>
              <a:t> del </a:t>
            </a:r>
            <a:r>
              <a:rPr lang="en-US" dirty="0" err="1">
                <a:latin typeface="Arial"/>
                <a:cs typeface="Arial"/>
              </a:rPr>
              <a:t>brote</a:t>
            </a:r>
            <a:endParaRPr lang="en-US" dirty="0">
              <a:latin typeface="Arial"/>
              <a:cs typeface="Arial"/>
            </a:endParaRPr>
          </a:p>
          <a:p>
            <a:pPr marL="629920" lvl="1" indent="-283845"/>
            <a:r>
              <a:rPr lang="en-US" dirty="0" err="1">
                <a:latin typeface="Arial"/>
                <a:cs typeface="Arial"/>
              </a:rPr>
              <a:t>Tras</a:t>
            </a:r>
            <a:r>
              <a:rPr lang="en-US" dirty="0">
                <a:latin typeface="Arial"/>
                <a:cs typeface="Arial"/>
              </a:rPr>
              <a:t> la </a:t>
            </a:r>
            <a:r>
              <a:rPr lang="en-US" dirty="0" err="1">
                <a:latin typeface="Arial"/>
                <a:cs typeface="Arial"/>
              </a:rPr>
              <a:t>investigación</a:t>
            </a:r>
            <a:r>
              <a:rPr lang="en-US" dirty="0">
                <a:latin typeface="Arial"/>
                <a:cs typeface="Arial"/>
              </a:rPr>
              <a:t> de un </a:t>
            </a:r>
            <a:r>
              <a:rPr lang="en-US" dirty="0" err="1">
                <a:latin typeface="Arial"/>
                <a:cs typeface="Arial"/>
              </a:rPr>
              <a:t>brote</a:t>
            </a:r>
            <a:endParaRPr lang="en-US" dirty="0">
              <a:latin typeface="Arial"/>
              <a:cs typeface="Arial"/>
            </a:endParaRPr>
          </a:p>
          <a:p>
            <a:r>
              <a:rPr lang="en-US" altLang="en-US" dirty="0" err="1"/>
              <a:t>Interpretar</a:t>
            </a:r>
            <a:r>
              <a:rPr lang="en-US" altLang="en-US" dirty="0"/>
              <a:t> </a:t>
            </a:r>
            <a:r>
              <a:rPr lang="en-US" altLang="en-US" dirty="0" err="1"/>
              <a:t>los</a:t>
            </a:r>
            <a:r>
              <a:rPr lang="en-US" altLang="en-US" dirty="0"/>
              <a:t> </a:t>
            </a:r>
            <a:r>
              <a:rPr lang="en-US" altLang="en-US" dirty="0" err="1"/>
              <a:t>resultados</a:t>
            </a:r>
            <a:r>
              <a:rPr lang="en-US" altLang="en-US" dirty="0"/>
              <a:t> de </a:t>
            </a:r>
            <a:r>
              <a:rPr lang="en-US" altLang="en-US" dirty="0" err="1"/>
              <a:t>laboratorio</a:t>
            </a:r>
            <a:r>
              <a:rPr lang="en-US" altLang="en-US" dirty="0"/>
              <a:t> </a:t>
            </a:r>
            <a:r>
              <a:rPr lang="en-US" altLang="en-US" dirty="0" err="1"/>
              <a:t>en</a:t>
            </a:r>
            <a:r>
              <a:rPr lang="en-US" altLang="en-US" dirty="0"/>
              <a:t> un </a:t>
            </a:r>
            <a:br>
              <a:rPr lang="en-US" altLang="en-US" dirty="0"/>
            </a:br>
            <a:r>
              <a:rPr lang="en-US" altLang="en-US" dirty="0" err="1"/>
              <a:t>contexto</a:t>
            </a:r>
            <a:r>
              <a:rPr lang="en-US" altLang="en-US" dirty="0"/>
              <a:t> </a:t>
            </a:r>
            <a:r>
              <a:rPr lang="en-US" altLang="en-US" dirty="0" err="1"/>
              <a:t>epidemiológico</a:t>
            </a:r>
            <a:endParaRPr lang="en-US" dirty="0">
              <a:latin typeface="Arial" panose="020B0604020202020204" pitchFamily="34" charset="0"/>
              <a:cs typeface="Arial" panose="020B0604020202020204" pitchFamily="34" charset="0"/>
            </a:endParaRPr>
          </a:p>
          <a:p>
            <a:r>
              <a:rPr lang="en-US" dirty="0" err="1">
                <a:latin typeface="Arial"/>
                <a:cs typeface="Arial"/>
              </a:rPr>
              <a:t>Definir</a:t>
            </a:r>
            <a:r>
              <a:rPr lang="en-US" dirty="0">
                <a:latin typeface="Arial"/>
                <a:cs typeface="Arial"/>
              </a:rPr>
              <a:t> y </a:t>
            </a:r>
            <a:r>
              <a:rPr lang="en-US" dirty="0" err="1">
                <a:latin typeface="Arial"/>
                <a:cs typeface="Arial"/>
              </a:rPr>
              <a:t>describir</a:t>
            </a:r>
            <a:r>
              <a:rPr lang="en-US" dirty="0">
                <a:latin typeface="Arial"/>
                <a:cs typeface="Arial"/>
              </a:rPr>
              <a:t> la </a:t>
            </a:r>
            <a:r>
              <a:rPr lang="en-US" dirty="0" err="1">
                <a:latin typeface="Arial"/>
                <a:cs typeface="Arial"/>
              </a:rPr>
              <a:t>importancia</a:t>
            </a:r>
            <a:r>
              <a:rPr lang="en-US" dirty="0">
                <a:latin typeface="Arial"/>
                <a:cs typeface="Arial"/>
              </a:rPr>
              <a:t> de la </a:t>
            </a:r>
            <a:r>
              <a:rPr lang="en-US" dirty="0" err="1">
                <a:latin typeface="Arial"/>
                <a:cs typeface="Arial"/>
              </a:rPr>
              <a:t>bioseguridad</a:t>
            </a:r>
            <a:r>
              <a:rPr lang="en-US" dirty="0">
                <a:latin typeface="Arial"/>
                <a:cs typeface="Arial"/>
              </a:rPr>
              <a:t> y </a:t>
            </a:r>
            <a:br>
              <a:rPr lang="en-US" dirty="0">
                <a:latin typeface="Arial"/>
                <a:cs typeface="Arial"/>
              </a:rPr>
            </a:br>
            <a:r>
              <a:rPr lang="en-US" dirty="0">
                <a:latin typeface="Arial"/>
                <a:cs typeface="Arial"/>
              </a:rPr>
              <a:t>la </a:t>
            </a:r>
            <a:r>
              <a:rPr lang="en-US" dirty="0" err="1">
                <a:latin typeface="Arial"/>
                <a:cs typeface="Arial"/>
              </a:rPr>
              <a:t>bioprotección</a:t>
            </a:r>
            <a:endParaRPr lang="en-US" dirty="0">
              <a:latin typeface="Arial"/>
              <a:cs typeface="Arial"/>
            </a:endParaRPr>
          </a:p>
        </p:txBody>
      </p:sp>
      <p:sp>
        <p:nvSpPr>
          <p:cNvPr id="2" name="Title 1">
            <a:extLst>
              <a:ext uri="{FF2B5EF4-FFF2-40B4-BE49-F238E27FC236}">
                <a16:creationId xmlns:a16="http://schemas.microsoft.com/office/drawing/2014/main" id="{E26B2F04-4E76-8B40-92B2-DB3D194AF1F9}"/>
              </a:ext>
            </a:extLst>
          </p:cNvPr>
          <p:cNvSpPr>
            <a:spLocks noGrp="1"/>
          </p:cNvSpPr>
          <p:nvPr>
            <p:ph type="title"/>
          </p:nvPr>
        </p:nvSpPr>
        <p:spPr>
          <a:prstGeom prst="rect">
            <a:avLst/>
          </a:prstGeom>
        </p:spPr>
        <p:txBody>
          <a:bodyPr/>
          <a:lstStyle/>
          <a:p>
            <a:r>
              <a:rPr lang="en-US"/>
              <a:t>Revisión de los objetivos de aprendizaje</a:t>
            </a:r>
            <a:endParaRPr lang="fr-FR"/>
          </a:p>
        </p:txBody>
      </p:sp>
    </p:spTree>
    <p:extLst>
      <p:ext uri="{BB962C8B-B14F-4D97-AF65-F5344CB8AC3E}">
        <p14:creationId xmlns:p14="http://schemas.microsoft.com/office/powerpoint/2010/main" val="24925446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a:extLst>
              <a:ext uri="{FF2B5EF4-FFF2-40B4-BE49-F238E27FC236}">
                <a16:creationId xmlns:a16="http://schemas.microsoft.com/office/drawing/2014/main" id="{9C6FA251-BBF5-465E-A458-F5D64722F2E2}"/>
              </a:ext>
            </a:extLst>
          </p:cNvPr>
          <p:cNvGraphicFramePr>
            <a:graphicFrameLocks noGrp="1"/>
          </p:cNvGraphicFramePr>
          <p:nvPr>
            <p:ph sz="half" idx="2"/>
            <p:extLst>
              <p:ext uri="{D42A27DB-BD31-4B8C-83A1-F6EECF244321}">
                <p14:modId xmlns:p14="http://schemas.microsoft.com/office/powerpoint/2010/main" val="618718558"/>
              </p:ext>
            </p:extLst>
          </p:nvPr>
        </p:nvGraphicFramePr>
        <p:xfrm>
          <a:off x="838200" y="1479550"/>
          <a:ext cx="10515600" cy="4638675"/>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a:extLst>
              <a:ext uri="{FF2B5EF4-FFF2-40B4-BE49-F238E27FC236}">
                <a16:creationId xmlns:a16="http://schemas.microsoft.com/office/drawing/2014/main" id="{C3787EE3-2AEC-4079-960B-F572E6F9AE77}"/>
              </a:ext>
            </a:extLst>
          </p:cNvPr>
          <p:cNvSpPr>
            <a:spLocks noGrp="1"/>
          </p:cNvSpPr>
          <p:nvPr>
            <p:ph type="title"/>
          </p:nvPr>
        </p:nvSpPr>
        <p:spPr>
          <a:prstGeom prst="rect">
            <a:avLst/>
          </a:prstGeom>
        </p:spPr>
        <p:txBody>
          <a:bodyPr/>
          <a:lstStyle/>
          <a:p>
            <a:r>
              <a:rPr lang="en-US"/>
              <a:t>¿Se trata de un brote?</a:t>
            </a:r>
          </a:p>
        </p:txBody>
      </p:sp>
    </p:spTree>
    <p:extLst>
      <p:ext uri="{BB962C8B-B14F-4D97-AF65-F5344CB8AC3E}">
        <p14:creationId xmlns:p14="http://schemas.microsoft.com/office/powerpoint/2010/main" val="2364071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sz="half" idx="2"/>
          </p:nvPr>
        </p:nvSpPr>
        <p:spPr>
          <a:xfrm>
            <a:off x="838200" y="1478857"/>
            <a:ext cx="10610088" cy="4540943"/>
          </a:xfrm>
        </p:spPr>
        <p:txBody>
          <a:bodyPr/>
          <a:lstStyle/>
          <a:p>
            <a:pPr marL="287020" indent="-287020">
              <a:spcBef>
                <a:spcPts val="400"/>
              </a:spcBef>
              <a:spcAft>
                <a:spcPts val="400"/>
              </a:spcAft>
            </a:pPr>
            <a:r>
              <a:rPr lang="es-GT" sz="2400" noProof="0" dirty="0"/>
              <a:t>¿Quién es el punto de contacto del laboratorio?</a:t>
            </a:r>
          </a:p>
          <a:p>
            <a:pPr lvl="1">
              <a:spcBef>
                <a:spcPts val="400"/>
              </a:spcBef>
              <a:spcAft>
                <a:spcPts val="400"/>
              </a:spcAft>
            </a:pPr>
            <a:r>
              <a:rPr lang="es-GT" sz="2000" noProof="0" dirty="0"/>
              <a:t>¿Local, regional, nacional?</a:t>
            </a:r>
          </a:p>
          <a:p>
            <a:pPr lvl="1">
              <a:spcBef>
                <a:spcPts val="400"/>
              </a:spcBef>
              <a:spcAft>
                <a:spcPts val="400"/>
              </a:spcAft>
            </a:pPr>
            <a:r>
              <a:rPr lang="es-GT" sz="2000" noProof="0" dirty="0"/>
              <a:t>¿Laboratorio humano, laboratorio veterinario, laboratorio medioambiental?</a:t>
            </a:r>
          </a:p>
          <a:p>
            <a:pPr lvl="1">
              <a:spcBef>
                <a:spcPts val="400"/>
              </a:spcBef>
              <a:spcAft>
                <a:spcPts val="400"/>
              </a:spcAft>
            </a:pPr>
            <a:r>
              <a:rPr lang="es-GT" sz="2000" noProof="0" dirty="0"/>
              <a:t>¿Laboratorios de entomología, toxicología? ¿Otros?</a:t>
            </a:r>
          </a:p>
          <a:p>
            <a:pPr marL="287020" indent="-287020">
              <a:spcBef>
                <a:spcPts val="400"/>
              </a:spcBef>
              <a:spcAft>
                <a:spcPts val="400"/>
              </a:spcAft>
            </a:pPr>
            <a:r>
              <a:rPr lang="es-GT" sz="2400" noProof="0" dirty="0"/>
              <a:t>Si se detecta un brote...</a:t>
            </a:r>
          </a:p>
          <a:p>
            <a:pPr lvl="1">
              <a:spcBef>
                <a:spcPts val="400"/>
              </a:spcBef>
              <a:spcAft>
                <a:spcPts val="400"/>
              </a:spcAft>
            </a:pPr>
            <a:r>
              <a:rPr lang="es-GT" sz="2000" noProof="0" dirty="0"/>
              <a:t>¿A quién debe notificarse? ¿Cómo debe notificarse?</a:t>
            </a:r>
          </a:p>
          <a:p>
            <a:pPr lvl="1">
              <a:spcBef>
                <a:spcPts val="400"/>
              </a:spcBef>
              <a:spcAft>
                <a:spcPts val="400"/>
              </a:spcAft>
            </a:pPr>
            <a:r>
              <a:rPr lang="es-GT" sz="2000" noProof="0" dirty="0"/>
              <a:t>¿Qué pruebas realiza el laboratorio?</a:t>
            </a:r>
          </a:p>
          <a:p>
            <a:pPr lvl="1">
              <a:spcBef>
                <a:spcPts val="400"/>
              </a:spcBef>
              <a:spcAft>
                <a:spcPts val="400"/>
              </a:spcAft>
            </a:pPr>
            <a:r>
              <a:rPr lang="es-GT" sz="2000" noProof="0" dirty="0"/>
              <a:t>¿Qué suministros están disponibles?</a:t>
            </a:r>
          </a:p>
          <a:p>
            <a:pPr lvl="1">
              <a:spcBef>
                <a:spcPts val="400"/>
              </a:spcBef>
              <a:spcAft>
                <a:spcPts val="400"/>
              </a:spcAft>
            </a:pPr>
            <a:r>
              <a:rPr lang="es-GT" sz="2000" noProof="0" dirty="0"/>
              <a:t>¿Participará un técnico de laboratorio en el equipo de investigación de campo?</a:t>
            </a:r>
          </a:p>
          <a:p>
            <a:pPr lvl="1">
              <a:spcBef>
                <a:spcPts val="400"/>
              </a:spcBef>
              <a:spcAft>
                <a:spcPts val="400"/>
              </a:spcAft>
            </a:pPr>
            <a:r>
              <a:rPr lang="es-MX" sz="2000" dirty="0"/>
              <a:t> ¿Qué </a:t>
            </a:r>
            <a:r>
              <a:rPr lang="es-MX" sz="2000" dirty="0" err="1"/>
              <a:t>POEs</a:t>
            </a:r>
            <a:r>
              <a:rPr lang="es-MX" sz="2000" dirty="0"/>
              <a:t> están disponibles para la recolección, el almacenamiento y el </a:t>
            </a:r>
            <a:r>
              <a:rPr lang="es-GT" sz="2000" noProof="0" dirty="0"/>
              <a:t>transporte de muestras?</a:t>
            </a:r>
          </a:p>
        </p:txBody>
      </p:sp>
      <p:sp>
        <p:nvSpPr>
          <p:cNvPr id="2" name="Title 1">
            <a:extLst>
              <a:ext uri="{FF2B5EF4-FFF2-40B4-BE49-F238E27FC236}">
                <a16:creationId xmlns:a16="http://schemas.microsoft.com/office/drawing/2014/main" id="{C1225753-1981-4B30-899F-E0C507159C29}"/>
              </a:ext>
            </a:extLst>
          </p:cNvPr>
          <p:cNvSpPr>
            <a:spLocks noGrp="1"/>
          </p:cNvSpPr>
          <p:nvPr>
            <p:ph type="title"/>
          </p:nvPr>
        </p:nvSpPr>
        <p:spPr>
          <a:prstGeom prst="rect">
            <a:avLst/>
          </a:prstGeom>
        </p:spPr>
        <p:txBody>
          <a:bodyPr/>
          <a:lstStyle/>
          <a:p>
            <a:r>
              <a:rPr lang="en-US"/>
              <a:t>Interacciones con el laboratorio</a:t>
            </a:r>
          </a:p>
        </p:txBody>
      </p:sp>
    </p:spTree>
    <p:extLst>
      <p:ext uri="{BB962C8B-B14F-4D97-AF65-F5344CB8AC3E}">
        <p14:creationId xmlns:p14="http://schemas.microsoft.com/office/powerpoint/2010/main" val="3388767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a:extLst>
              <a:ext uri="{FF2B5EF4-FFF2-40B4-BE49-F238E27FC236}">
                <a16:creationId xmlns:a16="http://schemas.microsoft.com/office/drawing/2014/main" id="{808B2067-1F6C-4BE2-807D-AD2E3B63E6D1}"/>
              </a:ext>
            </a:extLst>
          </p:cNvPr>
          <p:cNvGraphicFramePr>
            <a:graphicFrameLocks noGrp="1"/>
          </p:cNvGraphicFramePr>
          <p:nvPr>
            <p:ph sz="half" idx="2"/>
            <p:extLst>
              <p:ext uri="{D42A27DB-BD31-4B8C-83A1-F6EECF244321}">
                <p14:modId xmlns:p14="http://schemas.microsoft.com/office/powerpoint/2010/main" val="1469947043"/>
              </p:ext>
            </p:extLst>
          </p:nvPr>
        </p:nvGraphicFramePr>
        <p:xfrm>
          <a:off x="838200" y="1479550"/>
          <a:ext cx="10515600" cy="4638675"/>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709F8CDB-F045-4792-AFF8-F4D341C0E14C}"/>
              </a:ext>
            </a:extLst>
          </p:cNvPr>
          <p:cNvSpPr>
            <a:spLocks noGrp="1"/>
          </p:cNvSpPr>
          <p:nvPr>
            <p:ph type="title"/>
          </p:nvPr>
        </p:nvSpPr>
        <p:spPr/>
        <p:txBody>
          <a:bodyPr/>
          <a:lstStyle/>
          <a:p>
            <a:r>
              <a:rPr lang="en-US"/>
              <a:t>¿Se trata de un brote?</a:t>
            </a:r>
          </a:p>
        </p:txBody>
      </p:sp>
      <p:sp>
        <p:nvSpPr>
          <p:cNvPr id="8" name="TextBox 7">
            <a:extLst>
              <a:ext uri="{FF2B5EF4-FFF2-40B4-BE49-F238E27FC236}">
                <a16:creationId xmlns:a16="http://schemas.microsoft.com/office/drawing/2014/main" id="{84B13AFE-3E60-472C-A8B9-9068B7612F77}"/>
              </a:ext>
            </a:extLst>
          </p:cNvPr>
          <p:cNvSpPr txBox="1"/>
          <p:nvPr/>
        </p:nvSpPr>
        <p:spPr>
          <a:xfrm>
            <a:off x="2187823" y="1588008"/>
            <a:ext cx="7816354" cy="954107"/>
          </a:xfrm>
          <a:prstGeom prst="rect">
            <a:avLst/>
          </a:prstGeom>
          <a:noFill/>
        </p:spPr>
        <p:txBody>
          <a:bodyPr wrap="square" rtlCol="0">
            <a:spAutoFit/>
          </a:bodyPr>
          <a:lstStyle/>
          <a:p>
            <a:pPr algn="ctr"/>
            <a:r>
              <a:rPr lang="es-GT" sz="2800" b="1" noProof="0" dirty="0">
                <a:latin typeface="Arial" panose="020B0604020202020204" pitchFamily="34" charset="0"/>
              </a:rPr>
              <a:t>Casos notificados de diarrea con sangre por semana epidemiológica</a:t>
            </a:r>
            <a:endParaRPr lang="es-GT" sz="2800" b="1" noProof="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84648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sz="half" idx="2"/>
          </p:nvPr>
        </p:nvSpPr>
        <p:spPr>
          <a:xfrm>
            <a:off x="589788" y="1257300"/>
            <a:ext cx="11012424" cy="4639309"/>
          </a:xfrm>
        </p:spPr>
        <p:txBody>
          <a:bodyPr/>
          <a:lstStyle/>
          <a:p>
            <a:pPr marL="287020" indent="-287020"/>
            <a:r>
              <a:rPr lang="es-GT" noProof="0" dirty="0">
                <a:latin typeface="Arial" panose="020B0604020202020204" pitchFamily="34" charset="0"/>
                <a:cs typeface="Arial" panose="020B0604020202020204" pitchFamily="34" charset="0"/>
              </a:rPr>
              <a:t>Lo ideal sería asignar técnicos de laboratorio al equipo de investigación sobre el terreno.</a:t>
            </a:r>
          </a:p>
          <a:p>
            <a:pPr marL="287020" indent="-287020"/>
            <a:r>
              <a:rPr lang="es-GT" noProof="0" dirty="0">
                <a:latin typeface="Arial" panose="020B0604020202020204" pitchFamily="34" charset="0"/>
                <a:cs typeface="Arial" panose="020B0604020202020204" pitchFamily="34" charset="0"/>
              </a:rPr>
              <a:t>Proporcionar orientación y suministros para la recolección, el almacenamiento y el transporte de muestras (incluido </a:t>
            </a:r>
            <a:br>
              <a:rPr lang="es-GT" noProof="0" dirty="0">
                <a:latin typeface="Arial" panose="020B0604020202020204" pitchFamily="34" charset="0"/>
                <a:cs typeface="Arial" panose="020B0604020202020204" pitchFamily="34" charset="0"/>
              </a:rPr>
            </a:br>
            <a:r>
              <a:rPr lang="es-GT" noProof="0" dirty="0">
                <a:latin typeface="Arial" panose="020B0604020202020204" pitchFamily="34" charset="0"/>
                <a:cs typeface="Arial" panose="020B0604020202020204" pitchFamily="34" charset="0"/>
              </a:rPr>
              <a:t>el etiquetado).</a:t>
            </a:r>
          </a:p>
          <a:p>
            <a:pPr marL="287020" indent="-287020"/>
            <a:r>
              <a:rPr lang="es-GT" noProof="0" dirty="0">
                <a:latin typeface="Arial" panose="020B0604020202020204" pitchFamily="34" charset="0"/>
                <a:cs typeface="Arial" panose="020B0604020202020204" pitchFamily="34" charset="0"/>
              </a:rPr>
              <a:t>Proporcionar equipos de protección individual (EPI) para </a:t>
            </a:r>
            <a:br>
              <a:rPr lang="es-GT" noProof="0" dirty="0">
                <a:latin typeface="Arial" panose="020B0604020202020204" pitchFamily="34" charset="0"/>
                <a:cs typeface="Arial" panose="020B0604020202020204" pitchFamily="34" charset="0"/>
              </a:rPr>
            </a:br>
            <a:r>
              <a:rPr lang="es-GT" noProof="0" dirty="0">
                <a:latin typeface="Arial" panose="020B0604020202020204" pitchFamily="34" charset="0"/>
                <a:cs typeface="Arial" panose="020B0604020202020204" pitchFamily="34" charset="0"/>
              </a:rPr>
              <a:t>la bioseguridad </a:t>
            </a:r>
          </a:p>
          <a:p>
            <a:pPr marL="287020" indent="-287020"/>
            <a:r>
              <a:rPr lang="es-GT" noProof="0" dirty="0">
                <a:latin typeface="Arial" panose="020B0604020202020204" pitchFamily="34" charset="0"/>
                <a:cs typeface="Arial" panose="020B0604020202020204" pitchFamily="34" charset="0"/>
              </a:rPr>
              <a:t>Proporcionar información sobre el punto de contacto </a:t>
            </a:r>
            <a:br>
              <a:rPr lang="es-GT" noProof="0" dirty="0">
                <a:latin typeface="Arial" panose="020B0604020202020204" pitchFamily="34" charset="0"/>
                <a:cs typeface="Arial" panose="020B0604020202020204" pitchFamily="34" charset="0"/>
              </a:rPr>
            </a:br>
            <a:r>
              <a:rPr lang="es-GT" noProof="0" dirty="0">
                <a:latin typeface="Arial" panose="020B0604020202020204" pitchFamily="34" charset="0"/>
                <a:cs typeface="Arial" panose="020B0604020202020204" pitchFamily="34" charset="0"/>
              </a:rPr>
              <a:t>del laboratorio</a:t>
            </a:r>
          </a:p>
          <a:p>
            <a:pPr marL="287020" indent="-287020"/>
            <a:r>
              <a:rPr lang="es-GT" noProof="0" dirty="0">
                <a:latin typeface="Arial"/>
                <a:cs typeface="Arial"/>
              </a:rPr>
              <a:t>Determinar un mecanismo para compartir los resultados</a:t>
            </a:r>
            <a:endParaRPr lang="es-GT" noProof="0" dirty="0">
              <a:solidFill>
                <a:schemeClr val="tx1"/>
              </a:solidFill>
              <a:latin typeface="Arial" panose="020B0604020202020204" pitchFamily="34" charset="0"/>
              <a:cs typeface="Arial" panose="020B0604020202020204" pitchFamily="34" charset="0"/>
            </a:endParaRPr>
          </a:p>
          <a:p>
            <a:pPr marL="287020" indent="-287020"/>
            <a:r>
              <a:rPr lang="es-GT" noProof="0" dirty="0">
                <a:latin typeface="Arial" panose="020B0604020202020204" pitchFamily="34" charset="0"/>
                <a:cs typeface="Arial" panose="020B0604020202020204" pitchFamily="34" charset="0"/>
              </a:rPr>
              <a:t>Realizar análisis de laboratorio e informar de los resultados</a:t>
            </a:r>
          </a:p>
        </p:txBody>
      </p:sp>
      <p:sp>
        <p:nvSpPr>
          <p:cNvPr id="3" name="Title 2">
            <a:extLst>
              <a:ext uri="{FF2B5EF4-FFF2-40B4-BE49-F238E27FC236}">
                <a16:creationId xmlns:a16="http://schemas.microsoft.com/office/drawing/2014/main" id="{094D3A6F-5ADC-4534-A1AC-11FA9219ADF5}"/>
              </a:ext>
            </a:extLst>
          </p:cNvPr>
          <p:cNvSpPr>
            <a:spLocks noGrp="1"/>
          </p:cNvSpPr>
          <p:nvPr>
            <p:ph type="title"/>
          </p:nvPr>
        </p:nvSpPr>
        <p:spPr>
          <a:prstGeom prst="rect">
            <a:avLst/>
          </a:prstGeom>
        </p:spPr>
        <p:txBody>
          <a:bodyPr/>
          <a:lstStyle/>
          <a:p>
            <a:r>
              <a:rPr lang="es-GT" noProof="0" dirty="0"/>
              <a:t>Brote detectado: el papel del laboratorio</a:t>
            </a:r>
          </a:p>
        </p:txBody>
      </p:sp>
    </p:spTree>
    <p:extLst>
      <p:ext uri="{BB962C8B-B14F-4D97-AF65-F5344CB8AC3E}">
        <p14:creationId xmlns:p14="http://schemas.microsoft.com/office/powerpoint/2010/main" val="545786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1BBD9A-1423-8167-528A-4CB764D1E8AE}"/>
              </a:ext>
            </a:extLst>
          </p:cNvPr>
          <p:cNvSpPr>
            <a:spLocks noGrp="1"/>
          </p:cNvSpPr>
          <p:nvPr>
            <p:ph sz="half" idx="2"/>
          </p:nvPr>
        </p:nvSpPr>
        <p:spPr/>
        <p:txBody>
          <a:bodyPr/>
          <a:lstStyle/>
          <a:p>
            <a:r>
              <a:rPr lang="es-GT" sz="2700" noProof="0" dirty="0"/>
              <a:t>La recolección y el transporte adecuados de las muestras aumentan la capacidad de un laboratorio para identificar con éxito un patógeno </a:t>
            </a:r>
          </a:p>
          <a:p>
            <a:r>
              <a:rPr lang="es-GT" sz="2700" noProof="0" dirty="0"/>
              <a:t>Decidir qué laboratorio sería el más apropiado para recibir las muestras en función de la etiología hipotética. </a:t>
            </a:r>
          </a:p>
          <a:p>
            <a:pPr lvl="1"/>
            <a:r>
              <a:rPr lang="es-GT" noProof="0" dirty="0"/>
              <a:t>¿Bacterias, virus, hongos?</a:t>
            </a:r>
          </a:p>
          <a:p>
            <a:pPr lvl="1"/>
            <a:r>
              <a:rPr lang="es-GT" noProof="0" dirty="0"/>
              <a:t>¿Agente tóxico?</a:t>
            </a:r>
          </a:p>
          <a:p>
            <a:pPr lvl="1"/>
            <a:r>
              <a:rPr lang="es-GT" noProof="0" dirty="0"/>
              <a:t>¿Zoonótica?</a:t>
            </a:r>
          </a:p>
          <a:p>
            <a:r>
              <a:rPr lang="es-GT" sz="2700" noProof="0" dirty="0"/>
              <a:t>Determinar si es necesario enviar las muestras a un laboratorio de referencia internacional o regional.</a:t>
            </a:r>
          </a:p>
          <a:p>
            <a:endParaRPr lang="en-US" dirty="0"/>
          </a:p>
        </p:txBody>
      </p:sp>
      <p:sp>
        <p:nvSpPr>
          <p:cNvPr id="3" name="Title 2">
            <a:extLst>
              <a:ext uri="{FF2B5EF4-FFF2-40B4-BE49-F238E27FC236}">
                <a16:creationId xmlns:a16="http://schemas.microsoft.com/office/drawing/2014/main" id="{170C717B-4945-4CA6-B1FD-FD878ACD367B}"/>
              </a:ext>
            </a:extLst>
          </p:cNvPr>
          <p:cNvSpPr>
            <a:spLocks noGrp="1"/>
          </p:cNvSpPr>
          <p:nvPr>
            <p:ph type="title"/>
          </p:nvPr>
        </p:nvSpPr>
        <p:spPr>
          <a:xfrm>
            <a:off x="838200" y="457200"/>
            <a:ext cx="10995212" cy="800100"/>
          </a:xfrm>
          <a:prstGeom prst="rect">
            <a:avLst/>
          </a:prstGeom>
        </p:spPr>
        <p:txBody>
          <a:bodyPr/>
          <a:lstStyle/>
          <a:p>
            <a:r>
              <a:rPr lang="es-GT" noProof="0" dirty="0"/>
              <a:t>Recolección y transporte de muestras (1/2)</a:t>
            </a:r>
          </a:p>
        </p:txBody>
      </p:sp>
    </p:spTree>
    <p:extLst>
      <p:ext uri="{BB962C8B-B14F-4D97-AF65-F5344CB8AC3E}">
        <p14:creationId xmlns:p14="http://schemas.microsoft.com/office/powerpoint/2010/main" val="23584652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sz="half" idx="2"/>
          </p:nvPr>
        </p:nvSpPr>
        <p:spPr/>
        <p:txBody>
          <a:bodyPr/>
          <a:lstStyle/>
          <a:p>
            <a:pPr marL="287020" indent="-287020"/>
            <a:r>
              <a:rPr lang="es-GT" noProof="0" dirty="0"/>
              <a:t>Comuníquese con el laboratorio sobre:</a:t>
            </a:r>
          </a:p>
          <a:p>
            <a:pPr lvl="1">
              <a:spcAft>
                <a:spcPts val="600"/>
              </a:spcAft>
            </a:pPr>
            <a:r>
              <a:rPr lang="es-GT" noProof="0" dirty="0"/>
              <a:t>Quién y qué analizar</a:t>
            </a:r>
          </a:p>
          <a:p>
            <a:pPr lvl="1">
              <a:spcAft>
                <a:spcPts val="600"/>
              </a:spcAft>
            </a:pPr>
            <a:r>
              <a:rPr lang="es-GT" noProof="0" dirty="0"/>
              <a:t>Cuándo recolectar especímenes</a:t>
            </a:r>
          </a:p>
          <a:p>
            <a:pPr lvl="1">
              <a:spcAft>
                <a:spcPts val="600"/>
              </a:spcAft>
            </a:pPr>
            <a:r>
              <a:rPr lang="es-GT" noProof="0" dirty="0"/>
              <a:t>Tipo(s) </a:t>
            </a:r>
            <a:r>
              <a:rPr lang="es-GT" dirty="0"/>
              <a:t>de especímenes </a:t>
            </a:r>
            <a:r>
              <a:rPr lang="es-GT" noProof="0" dirty="0"/>
              <a:t>a recolectar</a:t>
            </a:r>
          </a:p>
          <a:p>
            <a:pPr lvl="1">
              <a:spcAft>
                <a:spcPts val="600"/>
              </a:spcAft>
            </a:pPr>
            <a:r>
              <a:rPr lang="es-GT" noProof="0" dirty="0"/>
              <a:t>Protocolos de recolección, etiquetado, manipulación y transporte </a:t>
            </a:r>
            <a:br>
              <a:rPr lang="es-GT" noProof="0" dirty="0"/>
            </a:br>
            <a:r>
              <a:rPr lang="es-GT" noProof="0" dirty="0"/>
              <a:t>de muestras</a:t>
            </a:r>
          </a:p>
          <a:p>
            <a:pPr lvl="1">
              <a:spcAft>
                <a:spcPts val="600"/>
              </a:spcAft>
            </a:pPr>
            <a:r>
              <a:rPr lang="es-GT" noProof="0" dirty="0"/>
              <a:t>Formularios de investigación de casos para acompañar a </a:t>
            </a:r>
            <a:br>
              <a:rPr lang="es-GT" noProof="0" dirty="0"/>
            </a:br>
            <a:r>
              <a:rPr lang="es-GT" noProof="0" dirty="0"/>
              <a:t>los especímenes </a:t>
            </a:r>
          </a:p>
        </p:txBody>
      </p:sp>
      <p:sp>
        <p:nvSpPr>
          <p:cNvPr id="3" name="Title 2">
            <a:extLst>
              <a:ext uri="{FF2B5EF4-FFF2-40B4-BE49-F238E27FC236}">
                <a16:creationId xmlns:a16="http://schemas.microsoft.com/office/drawing/2014/main" id="{170C717B-4945-4CA6-B1FD-FD878ACD367B}"/>
              </a:ext>
            </a:extLst>
          </p:cNvPr>
          <p:cNvSpPr>
            <a:spLocks noGrp="1"/>
          </p:cNvSpPr>
          <p:nvPr>
            <p:ph type="title"/>
          </p:nvPr>
        </p:nvSpPr>
        <p:spPr>
          <a:xfrm>
            <a:off x="838199" y="457200"/>
            <a:ext cx="10914529" cy="800100"/>
          </a:xfrm>
          <a:prstGeom prst="rect">
            <a:avLst/>
          </a:prstGeom>
        </p:spPr>
        <p:txBody>
          <a:bodyPr/>
          <a:lstStyle/>
          <a:p>
            <a:r>
              <a:rPr lang="es-GT" dirty="0"/>
              <a:t>Recolección y transporte de muestras (2/2)</a:t>
            </a:r>
            <a:endParaRPr lang="en-US" dirty="0"/>
          </a:p>
        </p:txBody>
      </p:sp>
    </p:spTree>
    <p:extLst>
      <p:ext uri="{BB962C8B-B14F-4D97-AF65-F5344CB8AC3E}">
        <p14:creationId xmlns:p14="http://schemas.microsoft.com/office/powerpoint/2010/main" val="1032626607"/>
      </p:ext>
    </p:extLst>
  </p:cSld>
  <p:clrMapOvr>
    <a:masterClrMapping/>
  </p:clrMapOvr>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D604BFC-9C24-4B70-BF48-1B63C1849089}">
  <ds:schemaRefs>
    <ds:schemaRef ds:uri="52ff0146-47b4-4d51-8c1c-03266fcd63a2"/>
    <ds:schemaRef ds:uri="cd03f174-a395-49eb-8ee9-8d943e22f40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7838134-C803-416B-919B-9E55DED2CA52}"/>
</file>

<file path=customXml/itemProps3.xml><?xml version="1.0" encoding="utf-8"?>
<ds:datastoreItem xmlns:ds="http://schemas.openxmlformats.org/officeDocument/2006/customXml" ds:itemID="{04BF395D-203B-49B3-B79E-EF23BE5D42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176</TotalTime>
  <Words>7105</Words>
  <Application>Microsoft Office PowerPoint</Application>
  <PresentationFormat>Widescreen</PresentationFormat>
  <Paragraphs>674</Paragraphs>
  <Slides>33</Slides>
  <Notes>33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33</vt:i4>
      </vt:variant>
    </vt:vector>
  </HeadingPairs>
  <TitlesOfParts>
    <vt:vector size="45" baseType="lpstr">
      <vt:lpstr>Arial</vt:lpstr>
      <vt:lpstr>Arial  </vt:lpstr>
      <vt:lpstr>Arial Re</vt:lpstr>
      <vt:lpstr>Calibri</vt:lpstr>
      <vt:lpstr>Courier New</vt:lpstr>
      <vt:lpstr>Franklin Gothic Medium</vt:lpstr>
      <vt:lpstr>Franklin Gothic Medium Cond</vt:lpstr>
      <vt:lpstr>Tahoma</vt:lpstr>
      <vt:lpstr>Times New Roman</vt:lpstr>
      <vt:lpstr>Verdana</vt:lpstr>
      <vt:lpstr>Wingdings</vt:lpstr>
      <vt:lpstr>Spanish_Template_12_6_2024</vt:lpstr>
      <vt:lpstr>PowerPoint Presentation</vt:lpstr>
      <vt:lpstr>PowerPoint Presentation</vt:lpstr>
      <vt:lpstr>PowerPoint Presentation</vt:lpstr>
      <vt:lpstr>¿Se trata de un brote?</vt:lpstr>
      <vt:lpstr>Interacciones con el laboratorio</vt:lpstr>
      <vt:lpstr>¿Se trata de un brote?</vt:lpstr>
      <vt:lpstr>Brote detectado: el papel del laboratorio</vt:lpstr>
      <vt:lpstr>Recolección y transporte de muestras (1/2)</vt:lpstr>
      <vt:lpstr>Recolección y transporte de muestras (2/2)</vt:lpstr>
      <vt:lpstr>¿Qué tipo de especímenes humanos?</vt:lpstr>
      <vt:lpstr>¿Qué tipo de especímenes animales?</vt:lpstr>
      <vt:lpstr>¿Qué tipo de especímenes ambientales?</vt:lpstr>
      <vt:lpstr>Tipos de especímenes de sangre</vt:lpstr>
      <vt:lpstr>Otros tipos de especímenes</vt:lpstr>
      <vt:lpstr>Lista de verificación para la recolección de muestras de laboratorio</vt:lpstr>
      <vt:lpstr>Ejemplo: protocolo de recolección  de espécimen </vt:lpstr>
      <vt:lpstr>Etiquetas de espécimen </vt:lpstr>
      <vt:lpstr>Ejemplo de envasado de muestras: sangre</vt:lpstr>
      <vt:lpstr>Embalaje triple</vt:lpstr>
      <vt:lpstr>Plantilla de investigación de casos  de laboratorio</vt:lpstr>
      <vt:lpstr>¿Cuántos casos sospechosos hay  que muestrear?</vt:lpstr>
      <vt:lpstr>¿Cuántas pruebas se necesitan para confirmar un brote?</vt:lpstr>
      <vt:lpstr>Transporte</vt:lpstr>
      <vt:lpstr>Rechazo de especímenes</vt:lpstr>
      <vt:lpstr>Interpretación de los resultados de laboratorio</vt:lpstr>
      <vt:lpstr>Bioseguridad y bioprotección en el laboratorio</vt:lpstr>
      <vt:lpstr>Experiencias de recolección de muestras</vt:lpstr>
      <vt:lpstr>Bioseguridad en el campo</vt:lpstr>
      <vt:lpstr>Bioprotección en el campo</vt:lpstr>
      <vt:lpstr>Bioprotección en el campo: Brotes animales</vt:lpstr>
      <vt:lpstr>Enfoque “Una sola salud” destacado</vt:lpstr>
      <vt:lpstr>Resumen</vt:lpstr>
      <vt:lpstr>Revisión de los objetivos de aprendizaje</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dc:creator>
  <cp:keywords>, docId:C643DAE8AF93D137C6CC9E3EF1672F00</cp:keywords>
  <cp:lastModifiedBy>Gallagher, Darby (CDC/GHC/DGHP)</cp:lastModifiedBy>
  <cp:revision>21</cp:revision>
  <cp:lastPrinted>2019-05-08T21:06:41Z</cp:lastPrinted>
  <dcterms:created xsi:type="dcterms:W3CDTF">2005-08-29T16:54:09Z</dcterms:created>
  <dcterms:modified xsi:type="dcterms:W3CDTF">2026-03-03T23:09:49Z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af03ff0-41c5-4c41-b55e-fabb8fae94be_Enabled">
    <vt:lpwstr>true</vt:lpwstr>
  </property>
  <property fmtid="{D5CDD505-2E9C-101B-9397-08002B2CF9AE}" pid="3" name="MSIP_Label_8af03ff0-41c5-4c41-b55e-fabb8fae94be_SetDate">
    <vt:lpwstr>2021-05-20T20:38:30Z</vt:lpwstr>
  </property>
  <property fmtid="{D5CDD505-2E9C-101B-9397-08002B2CF9AE}" pid="4" name="MSIP_Label_8af03ff0-41c5-4c41-b55e-fabb8fae94be_Method">
    <vt:lpwstr>Privileged</vt:lpwstr>
  </property>
  <property fmtid="{D5CDD505-2E9C-101B-9397-08002B2CF9AE}" pid="5" name="MSIP_Label_8af03ff0-41c5-4c41-b55e-fabb8fae94be_Name">
    <vt:lpwstr>8af03ff0-41c5-4c41-b55e-fabb8fae94be</vt:lpwstr>
  </property>
  <property fmtid="{D5CDD505-2E9C-101B-9397-08002B2CF9AE}" pid="6" name="MSIP_Label_8af03ff0-41c5-4c41-b55e-fabb8fae94be_SiteId">
    <vt:lpwstr>9ce70869-60db-44fd-abe8-d2767077fc8f</vt:lpwstr>
  </property>
  <property fmtid="{D5CDD505-2E9C-101B-9397-08002B2CF9AE}" pid="7" name="MSIP_Label_8af03ff0-41c5-4c41-b55e-fabb8fae94be_ActionId">
    <vt:lpwstr>4cba38c6-cc21-4cca-a4ec-ba99e5dd07c0</vt:lpwstr>
  </property>
  <property fmtid="{D5CDD505-2E9C-101B-9397-08002B2CF9AE}" pid="8" name="MSIP_Label_8af03ff0-41c5-4c41-b55e-fabb8fae94be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